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64" r:id="rId5"/>
    <p:sldId id="257" r:id="rId6"/>
    <p:sldId id="286" r:id="rId7"/>
    <p:sldId id="289" r:id="rId8"/>
    <p:sldId id="290" r:id="rId9"/>
    <p:sldId id="29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76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00" d="100"/>
          <a:sy n="100" d="100"/>
        </p:scale>
        <p:origin x="2574"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Gorzycki" userId="47e85fbfac6b750f" providerId="LiveId" clId="{2C203701-8178-4014-BB54-861095DD506A}"/>
    <pc:docChg chg="modSld">
      <pc:chgData name="Mark Gorzycki" userId="47e85fbfac6b750f" providerId="LiveId" clId="{2C203701-8178-4014-BB54-861095DD506A}" dt="2021-05-01T23:48:00.289" v="3" actId="20577"/>
      <pc:docMkLst>
        <pc:docMk/>
      </pc:docMkLst>
      <pc:sldChg chg="modSp mod">
        <pc:chgData name="Mark Gorzycki" userId="47e85fbfac6b750f" providerId="LiveId" clId="{2C203701-8178-4014-BB54-861095DD506A}" dt="2021-05-01T23:48:00.289" v="3" actId="20577"/>
        <pc:sldMkLst>
          <pc:docMk/>
          <pc:sldMk cId="2654248921" sldId="256"/>
        </pc:sldMkLst>
        <pc:spChg chg="mod">
          <ac:chgData name="Mark Gorzycki" userId="47e85fbfac6b750f" providerId="LiveId" clId="{2C203701-8178-4014-BB54-861095DD506A}" dt="2021-05-01T23:43:10.595" v="0" actId="20577"/>
          <ac:spMkLst>
            <pc:docMk/>
            <pc:sldMk cId="2654248921" sldId="256"/>
            <ac:spMk id="4" creationId="{BF7F796E-E499-48E4-BA4B-DA459CEDF720}"/>
          </ac:spMkLst>
        </pc:spChg>
        <pc:spChg chg="mod">
          <ac:chgData name="Mark Gorzycki" userId="47e85fbfac6b750f" providerId="LiveId" clId="{2C203701-8178-4014-BB54-861095DD506A}" dt="2021-05-01T23:48:00.289" v="3" actId="20577"/>
          <ac:spMkLst>
            <pc:docMk/>
            <pc:sldMk cId="2654248921" sldId="256"/>
            <ac:spMk id="5" creationId="{46D32F1E-6EB6-4CEA-9CC3-A9221809FCE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E2FCC-B1C2-4B7B-8401-B444EF139B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CC7CE8-7BFD-4FB6-BBEF-C294104C97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D14041-3D23-4EBB-A6C6-AA9649210099}"/>
              </a:ext>
            </a:extLst>
          </p:cNvPr>
          <p:cNvSpPr>
            <a:spLocks noGrp="1"/>
          </p:cNvSpPr>
          <p:nvPr>
            <p:ph type="dt" sz="half" idx="10"/>
          </p:nvPr>
        </p:nvSpPr>
        <p:spPr/>
        <p:txBody>
          <a:bodyPr/>
          <a:lstStyle/>
          <a:p>
            <a:fld id="{119587BC-D86D-41D6-A422-166D7A11D67A}" type="datetimeFigureOut">
              <a:rPr lang="en-US" smtClean="0"/>
              <a:t>5/1/2021</a:t>
            </a:fld>
            <a:endParaRPr lang="en-US"/>
          </a:p>
        </p:txBody>
      </p:sp>
      <p:sp>
        <p:nvSpPr>
          <p:cNvPr id="5" name="Footer Placeholder 4">
            <a:extLst>
              <a:ext uri="{FF2B5EF4-FFF2-40B4-BE49-F238E27FC236}">
                <a16:creationId xmlns:a16="http://schemas.microsoft.com/office/drawing/2014/main" id="{57891F48-AF1D-4788-A067-2E4E2CB52E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7CE694-7CBA-4751-8714-3AA7D1175D1B}"/>
              </a:ext>
            </a:extLst>
          </p:cNvPr>
          <p:cNvSpPr>
            <a:spLocks noGrp="1"/>
          </p:cNvSpPr>
          <p:nvPr>
            <p:ph type="sldNum" sz="quarter" idx="12"/>
          </p:nvPr>
        </p:nvSpPr>
        <p:spPr/>
        <p:txBody>
          <a:bodyPr/>
          <a:lstStyle/>
          <a:p>
            <a:fld id="{00CFC644-666C-4B17-8456-902C61AC81F4}" type="slidenum">
              <a:rPr lang="en-US" smtClean="0"/>
              <a:t>‹#›</a:t>
            </a:fld>
            <a:endParaRPr lang="en-US"/>
          </a:p>
        </p:txBody>
      </p:sp>
    </p:spTree>
    <p:extLst>
      <p:ext uri="{BB962C8B-B14F-4D97-AF65-F5344CB8AC3E}">
        <p14:creationId xmlns:p14="http://schemas.microsoft.com/office/powerpoint/2010/main" val="1326692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B471A-0D0A-44F3-947D-38E3AB97CA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5E9D15-913E-4F1C-862D-A6F888056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43F043-4B1E-44E7-A60D-C7BF13CCB015}"/>
              </a:ext>
            </a:extLst>
          </p:cNvPr>
          <p:cNvSpPr>
            <a:spLocks noGrp="1"/>
          </p:cNvSpPr>
          <p:nvPr>
            <p:ph type="dt" sz="half" idx="10"/>
          </p:nvPr>
        </p:nvSpPr>
        <p:spPr/>
        <p:txBody>
          <a:bodyPr/>
          <a:lstStyle/>
          <a:p>
            <a:fld id="{119587BC-D86D-41D6-A422-166D7A11D67A}" type="datetimeFigureOut">
              <a:rPr lang="en-US" smtClean="0"/>
              <a:t>5/1/2021</a:t>
            </a:fld>
            <a:endParaRPr lang="en-US"/>
          </a:p>
        </p:txBody>
      </p:sp>
      <p:sp>
        <p:nvSpPr>
          <p:cNvPr id="5" name="Footer Placeholder 4">
            <a:extLst>
              <a:ext uri="{FF2B5EF4-FFF2-40B4-BE49-F238E27FC236}">
                <a16:creationId xmlns:a16="http://schemas.microsoft.com/office/drawing/2014/main" id="{BFE04AE8-1507-4C7B-BCD0-9D6FF35C6D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7A009B-E877-449C-842A-4D181B927AAE}"/>
              </a:ext>
            </a:extLst>
          </p:cNvPr>
          <p:cNvSpPr>
            <a:spLocks noGrp="1"/>
          </p:cNvSpPr>
          <p:nvPr>
            <p:ph type="sldNum" sz="quarter" idx="12"/>
          </p:nvPr>
        </p:nvSpPr>
        <p:spPr/>
        <p:txBody>
          <a:bodyPr/>
          <a:lstStyle/>
          <a:p>
            <a:fld id="{00CFC644-666C-4B17-8456-902C61AC81F4}" type="slidenum">
              <a:rPr lang="en-US" smtClean="0"/>
              <a:t>‹#›</a:t>
            </a:fld>
            <a:endParaRPr lang="en-US"/>
          </a:p>
        </p:txBody>
      </p:sp>
    </p:spTree>
    <p:extLst>
      <p:ext uri="{BB962C8B-B14F-4D97-AF65-F5344CB8AC3E}">
        <p14:creationId xmlns:p14="http://schemas.microsoft.com/office/powerpoint/2010/main" val="3588334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2D69D6-6438-4535-B624-0AA7DEB2FE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E10FB4-4F9B-4617-8155-F316E120E4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416155-E209-487E-86B9-593839495388}"/>
              </a:ext>
            </a:extLst>
          </p:cNvPr>
          <p:cNvSpPr>
            <a:spLocks noGrp="1"/>
          </p:cNvSpPr>
          <p:nvPr>
            <p:ph type="dt" sz="half" idx="10"/>
          </p:nvPr>
        </p:nvSpPr>
        <p:spPr/>
        <p:txBody>
          <a:bodyPr/>
          <a:lstStyle/>
          <a:p>
            <a:fld id="{119587BC-D86D-41D6-A422-166D7A11D67A}" type="datetimeFigureOut">
              <a:rPr lang="en-US" smtClean="0"/>
              <a:t>5/1/2021</a:t>
            </a:fld>
            <a:endParaRPr lang="en-US"/>
          </a:p>
        </p:txBody>
      </p:sp>
      <p:sp>
        <p:nvSpPr>
          <p:cNvPr id="5" name="Footer Placeholder 4">
            <a:extLst>
              <a:ext uri="{FF2B5EF4-FFF2-40B4-BE49-F238E27FC236}">
                <a16:creationId xmlns:a16="http://schemas.microsoft.com/office/drawing/2014/main" id="{A7B32241-C0B9-45B9-8275-CA18D63557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15A917-BA60-4356-838C-353A11813B6E}"/>
              </a:ext>
            </a:extLst>
          </p:cNvPr>
          <p:cNvSpPr>
            <a:spLocks noGrp="1"/>
          </p:cNvSpPr>
          <p:nvPr>
            <p:ph type="sldNum" sz="quarter" idx="12"/>
          </p:nvPr>
        </p:nvSpPr>
        <p:spPr/>
        <p:txBody>
          <a:bodyPr/>
          <a:lstStyle/>
          <a:p>
            <a:fld id="{00CFC644-666C-4B17-8456-902C61AC81F4}" type="slidenum">
              <a:rPr lang="en-US" smtClean="0"/>
              <a:t>‹#›</a:t>
            </a:fld>
            <a:endParaRPr lang="en-US"/>
          </a:p>
        </p:txBody>
      </p:sp>
    </p:spTree>
    <p:extLst>
      <p:ext uri="{BB962C8B-B14F-4D97-AF65-F5344CB8AC3E}">
        <p14:creationId xmlns:p14="http://schemas.microsoft.com/office/powerpoint/2010/main" val="2476983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36107-7CDF-4371-B6E3-B4F8B5AD1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F6462A-5263-4563-93AE-535826146B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0D87DB-22A2-4C56-ACB4-D8D1149E024D}"/>
              </a:ext>
            </a:extLst>
          </p:cNvPr>
          <p:cNvSpPr>
            <a:spLocks noGrp="1"/>
          </p:cNvSpPr>
          <p:nvPr>
            <p:ph type="dt" sz="half" idx="10"/>
          </p:nvPr>
        </p:nvSpPr>
        <p:spPr/>
        <p:txBody>
          <a:bodyPr/>
          <a:lstStyle/>
          <a:p>
            <a:fld id="{119587BC-D86D-41D6-A422-166D7A11D67A}" type="datetimeFigureOut">
              <a:rPr lang="en-US" smtClean="0"/>
              <a:t>5/1/2021</a:t>
            </a:fld>
            <a:endParaRPr lang="en-US"/>
          </a:p>
        </p:txBody>
      </p:sp>
      <p:sp>
        <p:nvSpPr>
          <p:cNvPr id="5" name="Footer Placeholder 4">
            <a:extLst>
              <a:ext uri="{FF2B5EF4-FFF2-40B4-BE49-F238E27FC236}">
                <a16:creationId xmlns:a16="http://schemas.microsoft.com/office/drawing/2014/main" id="{58D881FB-C8D6-41A4-A6FD-A41B0C9906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B16108-73BA-4296-AA9C-5C55A9BEF0A7}"/>
              </a:ext>
            </a:extLst>
          </p:cNvPr>
          <p:cNvSpPr>
            <a:spLocks noGrp="1"/>
          </p:cNvSpPr>
          <p:nvPr>
            <p:ph type="sldNum" sz="quarter" idx="12"/>
          </p:nvPr>
        </p:nvSpPr>
        <p:spPr/>
        <p:txBody>
          <a:bodyPr/>
          <a:lstStyle/>
          <a:p>
            <a:fld id="{00CFC644-666C-4B17-8456-902C61AC81F4}" type="slidenum">
              <a:rPr lang="en-US" smtClean="0"/>
              <a:t>‹#›</a:t>
            </a:fld>
            <a:endParaRPr lang="en-US"/>
          </a:p>
        </p:txBody>
      </p:sp>
    </p:spTree>
    <p:extLst>
      <p:ext uri="{BB962C8B-B14F-4D97-AF65-F5344CB8AC3E}">
        <p14:creationId xmlns:p14="http://schemas.microsoft.com/office/powerpoint/2010/main" val="2735167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06232-4FF8-4145-924A-A4C666B3DE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589C41-A5AB-44CD-8CF3-3B1D1F90B1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FA8878-1536-4F80-BA93-7688E04E071E}"/>
              </a:ext>
            </a:extLst>
          </p:cNvPr>
          <p:cNvSpPr>
            <a:spLocks noGrp="1"/>
          </p:cNvSpPr>
          <p:nvPr>
            <p:ph type="dt" sz="half" idx="10"/>
          </p:nvPr>
        </p:nvSpPr>
        <p:spPr/>
        <p:txBody>
          <a:bodyPr/>
          <a:lstStyle/>
          <a:p>
            <a:fld id="{119587BC-D86D-41D6-A422-166D7A11D67A}" type="datetimeFigureOut">
              <a:rPr lang="en-US" smtClean="0"/>
              <a:t>5/1/2021</a:t>
            </a:fld>
            <a:endParaRPr lang="en-US"/>
          </a:p>
        </p:txBody>
      </p:sp>
      <p:sp>
        <p:nvSpPr>
          <p:cNvPr id="5" name="Footer Placeholder 4">
            <a:extLst>
              <a:ext uri="{FF2B5EF4-FFF2-40B4-BE49-F238E27FC236}">
                <a16:creationId xmlns:a16="http://schemas.microsoft.com/office/drawing/2014/main" id="{885F89F5-6753-4D68-A310-95B8E2706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B11E69-5B5E-4A9A-AEFA-EB095025AE03}"/>
              </a:ext>
            </a:extLst>
          </p:cNvPr>
          <p:cNvSpPr>
            <a:spLocks noGrp="1"/>
          </p:cNvSpPr>
          <p:nvPr>
            <p:ph type="sldNum" sz="quarter" idx="12"/>
          </p:nvPr>
        </p:nvSpPr>
        <p:spPr/>
        <p:txBody>
          <a:bodyPr/>
          <a:lstStyle/>
          <a:p>
            <a:fld id="{00CFC644-666C-4B17-8456-902C61AC81F4}" type="slidenum">
              <a:rPr lang="en-US" smtClean="0"/>
              <a:t>‹#›</a:t>
            </a:fld>
            <a:endParaRPr lang="en-US"/>
          </a:p>
        </p:txBody>
      </p:sp>
    </p:spTree>
    <p:extLst>
      <p:ext uri="{BB962C8B-B14F-4D97-AF65-F5344CB8AC3E}">
        <p14:creationId xmlns:p14="http://schemas.microsoft.com/office/powerpoint/2010/main" val="92470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5E0AB-42B4-4590-B590-D676247FB7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065178-75B1-4E7F-92A7-64F7B88CD4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A8C678-D629-4363-B8F7-8D6F4531E9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9D0FCD-2695-41FD-AE39-BF688BD54EDA}"/>
              </a:ext>
            </a:extLst>
          </p:cNvPr>
          <p:cNvSpPr>
            <a:spLocks noGrp="1"/>
          </p:cNvSpPr>
          <p:nvPr>
            <p:ph type="dt" sz="half" idx="10"/>
          </p:nvPr>
        </p:nvSpPr>
        <p:spPr/>
        <p:txBody>
          <a:bodyPr/>
          <a:lstStyle/>
          <a:p>
            <a:fld id="{119587BC-D86D-41D6-A422-166D7A11D67A}" type="datetimeFigureOut">
              <a:rPr lang="en-US" smtClean="0"/>
              <a:t>5/1/2021</a:t>
            </a:fld>
            <a:endParaRPr lang="en-US"/>
          </a:p>
        </p:txBody>
      </p:sp>
      <p:sp>
        <p:nvSpPr>
          <p:cNvPr id="6" name="Footer Placeholder 5">
            <a:extLst>
              <a:ext uri="{FF2B5EF4-FFF2-40B4-BE49-F238E27FC236}">
                <a16:creationId xmlns:a16="http://schemas.microsoft.com/office/drawing/2014/main" id="{6B33821F-E3B6-4725-B0B1-6EE52E51E6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BA866B-C3A5-4B6E-9EC6-0ECC82A429C7}"/>
              </a:ext>
            </a:extLst>
          </p:cNvPr>
          <p:cNvSpPr>
            <a:spLocks noGrp="1"/>
          </p:cNvSpPr>
          <p:nvPr>
            <p:ph type="sldNum" sz="quarter" idx="12"/>
          </p:nvPr>
        </p:nvSpPr>
        <p:spPr/>
        <p:txBody>
          <a:bodyPr/>
          <a:lstStyle/>
          <a:p>
            <a:fld id="{00CFC644-666C-4B17-8456-902C61AC81F4}" type="slidenum">
              <a:rPr lang="en-US" smtClean="0"/>
              <a:t>‹#›</a:t>
            </a:fld>
            <a:endParaRPr lang="en-US"/>
          </a:p>
        </p:txBody>
      </p:sp>
    </p:spTree>
    <p:extLst>
      <p:ext uri="{BB962C8B-B14F-4D97-AF65-F5344CB8AC3E}">
        <p14:creationId xmlns:p14="http://schemas.microsoft.com/office/powerpoint/2010/main" val="49353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93A16-233A-4293-82FB-D0228AEED3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4C53B4-ED73-41F3-BC0D-550CB7671B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ECC5C4-4B3D-4A3B-B78D-5A489593C0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2A6E9F-4BD6-45FA-B598-6FBBB81438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C265A9-ED81-4636-B281-563FD68861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2BF736-4D0C-4B05-A235-6BD56BE6BA27}"/>
              </a:ext>
            </a:extLst>
          </p:cNvPr>
          <p:cNvSpPr>
            <a:spLocks noGrp="1"/>
          </p:cNvSpPr>
          <p:nvPr>
            <p:ph type="dt" sz="half" idx="10"/>
          </p:nvPr>
        </p:nvSpPr>
        <p:spPr/>
        <p:txBody>
          <a:bodyPr/>
          <a:lstStyle/>
          <a:p>
            <a:fld id="{119587BC-D86D-41D6-A422-166D7A11D67A}" type="datetimeFigureOut">
              <a:rPr lang="en-US" smtClean="0"/>
              <a:t>5/1/2021</a:t>
            </a:fld>
            <a:endParaRPr lang="en-US"/>
          </a:p>
        </p:txBody>
      </p:sp>
      <p:sp>
        <p:nvSpPr>
          <p:cNvPr id="8" name="Footer Placeholder 7">
            <a:extLst>
              <a:ext uri="{FF2B5EF4-FFF2-40B4-BE49-F238E27FC236}">
                <a16:creationId xmlns:a16="http://schemas.microsoft.com/office/drawing/2014/main" id="{DA5A961E-5CE7-4BF7-B08C-09012EF8AD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7509BF-BCC8-4E03-8354-BAB0E5AF5F06}"/>
              </a:ext>
            </a:extLst>
          </p:cNvPr>
          <p:cNvSpPr>
            <a:spLocks noGrp="1"/>
          </p:cNvSpPr>
          <p:nvPr>
            <p:ph type="sldNum" sz="quarter" idx="12"/>
          </p:nvPr>
        </p:nvSpPr>
        <p:spPr/>
        <p:txBody>
          <a:bodyPr/>
          <a:lstStyle/>
          <a:p>
            <a:fld id="{00CFC644-666C-4B17-8456-902C61AC81F4}" type="slidenum">
              <a:rPr lang="en-US" smtClean="0"/>
              <a:t>‹#›</a:t>
            </a:fld>
            <a:endParaRPr lang="en-US"/>
          </a:p>
        </p:txBody>
      </p:sp>
    </p:spTree>
    <p:extLst>
      <p:ext uri="{BB962C8B-B14F-4D97-AF65-F5344CB8AC3E}">
        <p14:creationId xmlns:p14="http://schemas.microsoft.com/office/powerpoint/2010/main" val="1118834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4065-946C-49C5-A5AF-21350B75BD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1AD253-10B2-44AF-AEB9-9C6B09801F58}"/>
              </a:ext>
            </a:extLst>
          </p:cNvPr>
          <p:cNvSpPr>
            <a:spLocks noGrp="1"/>
          </p:cNvSpPr>
          <p:nvPr>
            <p:ph type="dt" sz="half" idx="10"/>
          </p:nvPr>
        </p:nvSpPr>
        <p:spPr/>
        <p:txBody>
          <a:bodyPr/>
          <a:lstStyle/>
          <a:p>
            <a:fld id="{119587BC-D86D-41D6-A422-166D7A11D67A}" type="datetimeFigureOut">
              <a:rPr lang="en-US" smtClean="0"/>
              <a:t>5/1/2021</a:t>
            </a:fld>
            <a:endParaRPr lang="en-US"/>
          </a:p>
        </p:txBody>
      </p:sp>
      <p:sp>
        <p:nvSpPr>
          <p:cNvPr id="4" name="Footer Placeholder 3">
            <a:extLst>
              <a:ext uri="{FF2B5EF4-FFF2-40B4-BE49-F238E27FC236}">
                <a16:creationId xmlns:a16="http://schemas.microsoft.com/office/drawing/2014/main" id="{2D610ADF-1B14-451A-A7F8-AF0C13A2BF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5BEA2E-BE6E-4C2A-9769-F9034BE4AC70}"/>
              </a:ext>
            </a:extLst>
          </p:cNvPr>
          <p:cNvSpPr>
            <a:spLocks noGrp="1"/>
          </p:cNvSpPr>
          <p:nvPr>
            <p:ph type="sldNum" sz="quarter" idx="12"/>
          </p:nvPr>
        </p:nvSpPr>
        <p:spPr/>
        <p:txBody>
          <a:bodyPr/>
          <a:lstStyle/>
          <a:p>
            <a:fld id="{00CFC644-666C-4B17-8456-902C61AC81F4}" type="slidenum">
              <a:rPr lang="en-US" smtClean="0"/>
              <a:t>‹#›</a:t>
            </a:fld>
            <a:endParaRPr lang="en-US"/>
          </a:p>
        </p:txBody>
      </p:sp>
    </p:spTree>
    <p:extLst>
      <p:ext uri="{BB962C8B-B14F-4D97-AF65-F5344CB8AC3E}">
        <p14:creationId xmlns:p14="http://schemas.microsoft.com/office/powerpoint/2010/main" val="1699519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A26755-5BD3-4DD1-BC1A-CE97D1E66D34}"/>
              </a:ext>
            </a:extLst>
          </p:cNvPr>
          <p:cNvSpPr>
            <a:spLocks noGrp="1"/>
          </p:cNvSpPr>
          <p:nvPr>
            <p:ph type="dt" sz="half" idx="10"/>
          </p:nvPr>
        </p:nvSpPr>
        <p:spPr/>
        <p:txBody>
          <a:bodyPr/>
          <a:lstStyle/>
          <a:p>
            <a:fld id="{119587BC-D86D-41D6-A422-166D7A11D67A}" type="datetimeFigureOut">
              <a:rPr lang="en-US" smtClean="0"/>
              <a:t>5/1/2021</a:t>
            </a:fld>
            <a:endParaRPr lang="en-US"/>
          </a:p>
        </p:txBody>
      </p:sp>
      <p:sp>
        <p:nvSpPr>
          <p:cNvPr id="3" name="Footer Placeholder 2">
            <a:extLst>
              <a:ext uri="{FF2B5EF4-FFF2-40B4-BE49-F238E27FC236}">
                <a16:creationId xmlns:a16="http://schemas.microsoft.com/office/drawing/2014/main" id="{AF366A48-73BB-4C13-842B-E679E1A440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223278-E6A0-4C23-B4CF-6D06AEDAAA5B}"/>
              </a:ext>
            </a:extLst>
          </p:cNvPr>
          <p:cNvSpPr>
            <a:spLocks noGrp="1"/>
          </p:cNvSpPr>
          <p:nvPr>
            <p:ph type="sldNum" sz="quarter" idx="12"/>
          </p:nvPr>
        </p:nvSpPr>
        <p:spPr/>
        <p:txBody>
          <a:bodyPr/>
          <a:lstStyle/>
          <a:p>
            <a:fld id="{00CFC644-666C-4B17-8456-902C61AC81F4}" type="slidenum">
              <a:rPr lang="en-US" smtClean="0"/>
              <a:t>‹#›</a:t>
            </a:fld>
            <a:endParaRPr lang="en-US"/>
          </a:p>
        </p:txBody>
      </p:sp>
    </p:spTree>
    <p:extLst>
      <p:ext uri="{BB962C8B-B14F-4D97-AF65-F5344CB8AC3E}">
        <p14:creationId xmlns:p14="http://schemas.microsoft.com/office/powerpoint/2010/main" val="3215542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34E7B-C54F-48A8-9C5C-99D360DDA8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A2649F-3EB4-4521-A57D-D808EA12D6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E81071-7DE7-49EC-9D70-66C782F6BB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4508E7-F3B1-4772-A172-09D4851671B6}"/>
              </a:ext>
            </a:extLst>
          </p:cNvPr>
          <p:cNvSpPr>
            <a:spLocks noGrp="1"/>
          </p:cNvSpPr>
          <p:nvPr>
            <p:ph type="dt" sz="half" idx="10"/>
          </p:nvPr>
        </p:nvSpPr>
        <p:spPr/>
        <p:txBody>
          <a:bodyPr/>
          <a:lstStyle/>
          <a:p>
            <a:fld id="{119587BC-D86D-41D6-A422-166D7A11D67A}" type="datetimeFigureOut">
              <a:rPr lang="en-US" smtClean="0"/>
              <a:t>5/1/2021</a:t>
            </a:fld>
            <a:endParaRPr lang="en-US"/>
          </a:p>
        </p:txBody>
      </p:sp>
      <p:sp>
        <p:nvSpPr>
          <p:cNvPr id="6" name="Footer Placeholder 5">
            <a:extLst>
              <a:ext uri="{FF2B5EF4-FFF2-40B4-BE49-F238E27FC236}">
                <a16:creationId xmlns:a16="http://schemas.microsoft.com/office/drawing/2014/main" id="{650648D6-9E47-453D-BBDC-DA78CCA46F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36D01-0DEB-4E78-B195-903106E036B0}"/>
              </a:ext>
            </a:extLst>
          </p:cNvPr>
          <p:cNvSpPr>
            <a:spLocks noGrp="1"/>
          </p:cNvSpPr>
          <p:nvPr>
            <p:ph type="sldNum" sz="quarter" idx="12"/>
          </p:nvPr>
        </p:nvSpPr>
        <p:spPr/>
        <p:txBody>
          <a:bodyPr/>
          <a:lstStyle/>
          <a:p>
            <a:fld id="{00CFC644-666C-4B17-8456-902C61AC81F4}" type="slidenum">
              <a:rPr lang="en-US" smtClean="0"/>
              <a:t>‹#›</a:t>
            </a:fld>
            <a:endParaRPr lang="en-US"/>
          </a:p>
        </p:txBody>
      </p:sp>
    </p:spTree>
    <p:extLst>
      <p:ext uri="{BB962C8B-B14F-4D97-AF65-F5344CB8AC3E}">
        <p14:creationId xmlns:p14="http://schemas.microsoft.com/office/powerpoint/2010/main" val="2462485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D9952-88EA-49F5-A2F7-020E3BF779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E1E2C1-812F-4D1A-B8B6-0BCF4A9287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D810B3-4B85-4B7C-B237-F5B3550AC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84882C-D1A3-4885-9C97-20AA3C1AAEDB}"/>
              </a:ext>
            </a:extLst>
          </p:cNvPr>
          <p:cNvSpPr>
            <a:spLocks noGrp="1"/>
          </p:cNvSpPr>
          <p:nvPr>
            <p:ph type="dt" sz="half" idx="10"/>
          </p:nvPr>
        </p:nvSpPr>
        <p:spPr/>
        <p:txBody>
          <a:bodyPr/>
          <a:lstStyle/>
          <a:p>
            <a:fld id="{119587BC-D86D-41D6-A422-166D7A11D67A}" type="datetimeFigureOut">
              <a:rPr lang="en-US" smtClean="0"/>
              <a:t>5/1/2021</a:t>
            </a:fld>
            <a:endParaRPr lang="en-US"/>
          </a:p>
        </p:txBody>
      </p:sp>
      <p:sp>
        <p:nvSpPr>
          <p:cNvPr id="6" name="Footer Placeholder 5">
            <a:extLst>
              <a:ext uri="{FF2B5EF4-FFF2-40B4-BE49-F238E27FC236}">
                <a16:creationId xmlns:a16="http://schemas.microsoft.com/office/drawing/2014/main" id="{D897A334-2D82-4288-B92C-A81F49E94F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9B8CC7-5264-4BB1-A885-B5EB6557BA78}"/>
              </a:ext>
            </a:extLst>
          </p:cNvPr>
          <p:cNvSpPr>
            <a:spLocks noGrp="1"/>
          </p:cNvSpPr>
          <p:nvPr>
            <p:ph type="sldNum" sz="quarter" idx="12"/>
          </p:nvPr>
        </p:nvSpPr>
        <p:spPr/>
        <p:txBody>
          <a:bodyPr/>
          <a:lstStyle/>
          <a:p>
            <a:fld id="{00CFC644-666C-4B17-8456-902C61AC81F4}" type="slidenum">
              <a:rPr lang="en-US" smtClean="0"/>
              <a:t>‹#›</a:t>
            </a:fld>
            <a:endParaRPr lang="en-US"/>
          </a:p>
        </p:txBody>
      </p:sp>
    </p:spTree>
    <p:extLst>
      <p:ext uri="{BB962C8B-B14F-4D97-AF65-F5344CB8AC3E}">
        <p14:creationId xmlns:p14="http://schemas.microsoft.com/office/powerpoint/2010/main" val="2526144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92E1CD-CF6D-4D3E-8A17-81095173C4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ECD669-DE76-4C3E-BDA1-08F4B80463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060521-2439-4160-849B-E8B48E55D9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9587BC-D86D-41D6-A422-166D7A11D67A}" type="datetimeFigureOut">
              <a:rPr lang="en-US" smtClean="0"/>
              <a:t>5/1/2021</a:t>
            </a:fld>
            <a:endParaRPr lang="en-US"/>
          </a:p>
        </p:txBody>
      </p:sp>
      <p:sp>
        <p:nvSpPr>
          <p:cNvPr id="5" name="Footer Placeholder 4">
            <a:extLst>
              <a:ext uri="{FF2B5EF4-FFF2-40B4-BE49-F238E27FC236}">
                <a16:creationId xmlns:a16="http://schemas.microsoft.com/office/drawing/2014/main" id="{09165873-A448-4901-A822-A3842DCEC4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F0F1FF-FF35-4DE9-90F4-700D5D6EE3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CFC644-666C-4B17-8456-902C61AC81F4}" type="slidenum">
              <a:rPr lang="en-US" smtClean="0"/>
              <a:t>‹#›</a:t>
            </a:fld>
            <a:endParaRPr lang="en-US"/>
          </a:p>
        </p:txBody>
      </p:sp>
    </p:spTree>
    <p:extLst>
      <p:ext uri="{BB962C8B-B14F-4D97-AF65-F5344CB8AC3E}">
        <p14:creationId xmlns:p14="http://schemas.microsoft.com/office/powerpoint/2010/main" val="5245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hyperlink" Target="https://ovtlyr.com/AllEmailTemplates/Pdf/OVTLYR.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hyperlink" Target="https://www.youtube.com/channel/UCeeQAqQNYrpYoMQWYXDRlGQ" TargetMode="Externa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0"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blog.quandl.com/guide-to-stock-price-calculation" TargetMode="External"/><Relationship Id="rId3" Type="http://schemas.openxmlformats.org/officeDocument/2006/relationships/hyperlink" Target="https://www.youtube.com/channel/UCmiMBSWQ83P1j1pP-zrbFbw" TargetMode="External"/><Relationship Id="rId7" Type="http://schemas.openxmlformats.org/officeDocument/2006/relationships/hyperlink" Target="https://www.linkedin.com/company/ovtlyr" TargetMode="External"/><Relationship Id="rId2" Type="http://schemas.openxmlformats.org/officeDocument/2006/relationships/hyperlink" Target="https://www.ovtlyr.com/Resources" TargetMode="External"/><Relationship Id="rId1" Type="http://schemas.openxmlformats.org/officeDocument/2006/relationships/slideLayout" Target="../slideLayouts/slideLayout7.xml"/><Relationship Id="rId6" Type="http://schemas.openxmlformats.org/officeDocument/2006/relationships/hyperlink" Target="https://www.instagram.com/ovtlyr/" TargetMode="External"/><Relationship Id="rId5" Type="http://schemas.openxmlformats.org/officeDocument/2006/relationships/hyperlink" Target="https://www.facebook.com/Ovtlyr" TargetMode="External"/><Relationship Id="rId4" Type="http://schemas.openxmlformats.org/officeDocument/2006/relationships/hyperlink" Target="mailto:support@ovtlyr.com"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www.ovtlyr.com/Resources"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7F796E-E499-48E4-BA4B-DA459CEDF720}"/>
              </a:ext>
            </a:extLst>
          </p:cNvPr>
          <p:cNvSpPr txBox="1"/>
          <p:nvPr/>
        </p:nvSpPr>
        <p:spPr>
          <a:xfrm>
            <a:off x="0" y="461665"/>
            <a:ext cx="12192000" cy="1338828"/>
          </a:xfrm>
          <a:prstGeom prst="rect">
            <a:avLst/>
          </a:prstGeom>
          <a:noFill/>
          <a:ln w="12700">
            <a:solidFill>
              <a:schemeClr val="tx1"/>
            </a:solidFill>
          </a:ln>
        </p:spPr>
        <p:txBody>
          <a:bodyPr wrap="square" rtlCol="0">
            <a:spAutoFit/>
          </a:bodyPr>
          <a:lstStyle/>
          <a:p>
            <a:r>
              <a:rPr lang="en-US" b="1" dirty="0">
                <a:latin typeface="Yu Gothic UI Light" panose="020B0300000000000000" pitchFamily="34" charset="-128"/>
                <a:ea typeface="Yu Gothic UI Light" panose="020B0300000000000000" pitchFamily="34" charset="-128"/>
              </a:rPr>
              <a:t>Clarity &amp; Simplicity for Your Stock Investments</a:t>
            </a:r>
          </a:p>
          <a:p>
            <a:r>
              <a:rPr lang="en-US" dirty="0">
                <a:latin typeface="Yu Gothic UI Light" panose="020B0300000000000000" pitchFamily="34" charset="-128"/>
                <a:ea typeface="Yu Gothic UI Light" panose="020B0300000000000000" pitchFamily="34" charset="-128"/>
              </a:rPr>
              <a:t>Augment Your Portfolio Research with Behavioral Analytics on Over 1,400 Highly-Liquid Companies &amp; GICS Sectors.</a:t>
            </a:r>
          </a:p>
          <a:p>
            <a:endParaRPr lang="en-US" sz="900" dirty="0">
              <a:latin typeface="Yu Gothic UI Light" panose="020B0300000000000000" pitchFamily="34" charset="-128"/>
              <a:ea typeface="Yu Gothic UI Light" panose="020B0300000000000000" pitchFamily="34" charset="-128"/>
            </a:endParaRPr>
          </a:p>
          <a:p>
            <a:r>
              <a:rPr lang="en-US" dirty="0">
                <a:latin typeface="Yu Gothic UI Light" panose="020B0300000000000000" pitchFamily="34" charset="-128"/>
                <a:ea typeface="Yu Gothic UI Light" panose="020B0300000000000000" pitchFamily="34" charset="-128"/>
              </a:rPr>
              <a:t>Free for 2021.</a:t>
            </a:r>
          </a:p>
          <a:p>
            <a:r>
              <a:rPr lang="en-US" i="1" dirty="0">
                <a:latin typeface="Yu Gothic UI Light" panose="020B0300000000000000" pitchFamily="34" charset="-128"/>
                <a:ea typeface="Yu Gothic UI Light" panose="020B0300000000000000" pitchFamily="34" charset="-128"/>
              </a:rPr>
              <a:t>[“Sign Up” Button]</a:t>
            </a:r>
            <a:endParaRPr lang="en-US" dirty="0">
              <a:latin typeface="Yu Gothic UI Light" panose="020B0300000000000000" pitchFamily="34" charset="-128"/>
              <a:ea typeface="Yu Gothic UI Light" panose="020B0300000000000000" pitchFamily="34" charset="-128"/>
            </a:endParaRPr>
          </a:p>
        </p:txBody>
      </p:sp>
      <p:sp>
        <p:nvSpPr>
          <p:cNvPr id="5" name="TextBox 4">
            <a:extLst>
              <a:ext uri="{FF2B5EF4-FFF2-40B4-BE49-F238E27FC236}">
                <a16:creationId xmlns:a16="http://schemas.microsoft.com/office/drawing/2014/main" id="{46D32F1E-6EB6-4CEA-9CC3-A9221809FCE0}"/>
              </a:ext>
            </a:extLst>
          </p:cNvPr>
          <p:cNvSpPr txBox="1"/>
          <p:nvPr/>
        </p:nvSpPr>
        <p:spPr>
          <a:xfrm>
            <a:off x="0" y="2262158"/>
            <a:ext cx="12192000" cy="2708434"/>
          </a:xfrm>
          <a:prstGeom prst="rect">
            <a:avLst/>
          </a:prstGeom>
          <a:noFill/>
          <a:ln w="12700">
            <a:solidFill>
              <a:schemeClr val="tx1"/>
            </a:solidFill>
          </a:ln>
        </p:spPr>
        <p:txBody>
          <a:bodyPr wrap="square" rtlCol="0">
            <a:spAutoFit/>
          </a:bodyPr>
          <a:lstStyle/>
          <a:p>
            <a:r>
              <a:rPr lang="en-US" b="1" dirty="0">
                <a:latin typeface="Yu Gothic UI Light" panose="020B0300000000000000" pitchFamily="34" charset="-128"/>
                <a:ea typeface="Yu Gothic UI Light" panose="020B0300000000000000" pitchFamily="34" charset="-128"/>
              </a:rPr>
              <a:t>Markets are People. People are Predictable.</a:t>
            </a:r>
          </a:p>
          <a:p>
            <a:r>
              <a:rPr lang="en-US" dirty="0">
                <a:latin typeface="Yu Gothic UI Light" panose="020B0300000000000000" pitchFamily="34" charset="-128"/>
                <a:ea typeface="Yu Gothic UI Light" panose="020B0300000000000000" pitchFamily="34" charset="-128"/>
              </a:rPr>
              <a:t>Humans are creatures of habit. We make decisions around repeatable patterns and heuristics. </a:t>
            </a:r>
          </a:p>
          <a:p>
            <a:r>
              <a:rPr lang="en-US" dirty="0">
                <a:latin typeface="Yu Gothic UI Light" panose="020B0300000000000000" pitchFamily="34" charset="-128"/>
                <a:ea typeface="Yu Gothic UI Light" panose="020B0300000000000000" pitchFamily="34" charset="-128"/>
              </a:rPr>
              <a:t>The data we create grows at an exponential rate and conveys the ways we think &amp; actions we will take. </a:t>
            </a:r>
          </a:p>
          <a:p>
            <a:endParaRPr lang="en-US" sz="900" dirty="0">
              <a:latin typeface="Yu Gothic UI Light" panose="020B0300000000000000" pitchFamily="34" charset="-128"/>
              <a:ea typeface="Yu Gothic UI Light" panose="020B0300000000000000" pitchFamily="34" charset="-128"/>
            </a:endParaRPr>
          </a:p>
          <a:p>
            <a:r>
              <a:rPr lang="en-US" b="1" dirty="0">
                <a:latin typeface="Yu Gothic UI Light" panose="020B0300000000000000" pitchFamily="34" charset="-128"/>
                <a:ea typeface="Yu Gothic UI Light" panose="020B0300000000000000" pitchFamily="34" charset="-128"/>
              </a:rPr>
              <a:t>Markets Can Be irrational…</a:t>
            </a:r>
          </a:p>
          <a:p>
            <a:r>
              <a:rPr lang="en-US" dirty="0">
                <a:latin typeface="Yu Gothic UI Light" panose="020B0300000000000000" pitchFamily="34" charset="-128"/>
                <a:ea typeface="Yu Gothic UI Light" panose="020B0300000000000000" pitchFamily="34" charset="-128"/>
              </a:rPr>
              <a:t>…but irrationality doesn’t have to be a surprise.</a:t>
            </a:r>
          </a:p>
          <a:p>
            <a:r>
              <a:rPr lang="en-US" dirty="0">
                <a:latin typeface="Yu Gothic UI Light" panose="020B0300000000000000" pitchFamily="34" charset="-128"/>
                <a:ea typeface="Yu Gothic UI Light" panose="020B0300000000000000" pitchFamily="34" charset="-128"/>
              </a:rPr>
              <a:t>OVTLYR’s unique AI captures diverse data to:</a:t>
            </a:r>
          </a:p>
          <a:p>
            <a:pPr marL="742950" lvl="1" indent="-285750">
              <a:buFont typeface="Arial" panose="020B0604020202020204" pitchFamily="34" charset="0"/>
              <a:buChar char="•"/>
            </a:pPr>
            <a:r>
              <a:rPr lang="en-US" dirty="0">
                <a:latin typeface="Yu Gothic UI Light" panose="020B0300000000000000" pitchFamily="34" charset="-128"/>
                <a:ea typeface="Yu Gothic UI Light" panose="020B0300000000000000" pitchFamily="34" charset="-128"/>
              </a:rPr>
              <a:t>Uncover hidden cognitive biases.</a:t>
            </a:r>
          </a:p>
          <a:p>
            <a:pPr marL="742950" lvl="1" indent="-285750">
              <a:buFont typeface="Arial" panose="020B0604020202020204" pitchFamily="34" charset="0"/>
              <a:buChar char="•"/>
            </a:pPr>
            <a:r>
              <a:rPr lang="en-US" dirty="0">
                <a:latin typeface="Yu Gothic UI Light" panose="020B0300000000000000" pitchFamily="34" charset="-128"/>
                <a:ea typeface="Yu Gothic UI Light" panose="020B0300000000000000" pitchFamily="34" charset="-128"/>
              </a:rPr>
              <a:t>Analyze the impact of behavioral factors on investments.</a:t>
            </a:r>
          </a:p>
          <a:p>
            <a:pPr marL="742950" lvl="1" indent="-285750">
              <a:buFont typeface="Arial" panose="020B0604020202020204" pitchFamily="34" charset="0"/>
              <a:buChar char="•"/>
            </a:pPr>
            <a:r>
              <a:rPr lang="en-US" dirty="0">
                <a:latin typeface="Yu Gothic UI Light" panose="020B0300000000000000" pitchFamily="34" charset="-128"/>
                <a:ea typeface="Yu Gothic UI Light" panose="020B0300000000000000" pitchFamily="34" charset="-128"/>
              </a:rPr>
              <a:t>Predict where pockets of fear &amp; greed create opportunities for our members.</a:t>
            </a:r>
          </a:p>
        </p:txBody>
      </p:sp>
      <p:sp>
        <p:nvSpPr>
          <p:cNvPr id="6" name="TextBox 5">
            <a:extLst>
              <a:ext uri="{FF2B5EF4-FFF2-40B4-BE49-F238E27FC236}">
                <a16:creationId xmlns:a16="http://schemas.microsoft.com/office/drawing/2014/main" id="{24E5DB2B-4BA0-4FD5-8532-303D6DF4F1BA}"/>
              </a:ext>
            </a:extLst>
          </p:cNvPr>
          <p:cNvSpPr txBox="1"/>
          <p:nvPr/>
        </p:nvSpPr>
        <p:spPr>
          <a:xfrm>
            <a:off x="0" y="4970592"/>
            <a:ext cx="12192000" cy="1615827"/>
          </a:xfrm>
          <a:prstGeom prst="rect">
            <a:avLst/>
          </a:prstGeom>
          <a:noFill/>
          <a:ln w="12700">
            <a:solidFill>
              <a:schemeClr val="tx1"/>
            </a:solidFill>
          </a:ln>
        </p:spPr>
        <p:txBody>
          <a:bodyPr wrap="square" rtlCol="0">
            <a:spAutoFit/>
          </a:bodyPr>
          <a:lstStyle/>
          <a:p>
            <a:r>
              <a:rPr lang="en-US" b="1" dirty="0">
                <a:latin typeface="Yu Gothic UI Light" panose="020B0300000000000000" pitchFamily="34" charset="-128"/>
                <a:ea typeface="Yu Gothic UI Light" panose="020B0300000000000000" pitchFamily="34" charset="-128"/>
              </a:rPr>
              <a:t>Context is Crucial.</a:t>
            </a:r>
          </a:p>
          <a:p>
            <a:r>
              <a:rPr lang="en-US" dirty="0">
                <a:latin typeface="Yu Gothic UI Light" panose="020B0300000000000000" pitchFamily="34" charset="-128"/>
                <a:ea typeface="Yu Gothic UI Light" panose="020B0300000000000000" pitchFamily="34" charset="-128"/>
              </a:rPr>
              <a:t>OVTLYR also provides critical financial fundamental data &amp; breaking news for each covered asset, along with easy ways to identify and save information to separate the signal from the noise.</a:t>
            </a:r>
          </a:p>
          <a:p>
            <a:endParaRPr lang="en-US" sz="900" dirty="0">
              <a:latin typeface="Yu Gothic UI Light" panose="020B0300000000000000" pitchFamily="34" charset="-128"/>
              <a:ea typeface="Yu Gothic UI Light" panose="020B0300000000000000" pitchFamily="34" charset="-128"/>
            </a:endParaRPr>
          </a:p>
          <a:p>
            <a:r>
              <a:rPr lang="en-US" dirty="0">
                <a:latin typeface="Yu Gothic UI Light" panose="020B0300000000000000" pitchFamily="34" charset="-128"/>
                <a:ea typeface="Yu Gothic UI Light" panose="020B0300000000000000" pitchFamily="34" charset="-128"/>
              </a:rPr>
              <a:t>Because OVTLYR’s behavioral analytics are unique to fundamental &amp; technical analysis, they can be layered onto your existing strategy to give you an edge without the threat of over-weighting other sources of information already being considered.</a:t>
            </a:r>
          </a:p>
        </p:txBody>
      </p:sp>
      <p:sp>
        <p:nvSpPr>
          <p:cNvPr id="7" name="TextBox 6">
            <a:extLst>
              <a:ext uri="{FF2B5EF4-FFF2-40B4-BE49-F238E27FC236}">
                <a16:creationId xmlns:a16="http://schemas.microsoft.com/office/drawing/2014/main" id="{AF65F9DD-D05E-4BD5-B193-A29D842C2020}"/>
              </a:ext>
            </a:extLst>
          </p:cNvPr>
          <p:cNvSpPr txBox="1"/>
          <p:nvPr/>
        </p:nvSpPr>
        <p:spPr>
          <a:xfrm>
            <a:off x="0" y="0"/>
            <a:ext cx="2171700" cy="461665"/>
          </a:xfrm>
          <a:prstGeom prst="rect">
            <a:avLst/>
          </a:prstGeom>
          <a:noFill/>
        </p:spPr>
        <p:txBody>
          <a:bodyPr wrap="square">
            <a:spAutoFit/>
          </a:bodyPr>
          <a:lstStyle/>
          <a:p>
            <a:r>
              <a:rPr lang="en-US" sz="2400" i="1" dirty="0">
                <a:solidFill>
                  <a:srgbClr val="FF0000"/>
                </a:solidFill>
                <a:latin typeface="+mj-lt"/>
                <a:ea typeface="Yu Gothic UI Light" panose="020B0300000000000000" pitchFamily="34" charset="-128"/>
              </a:rPr>
              <a:t>Banner + Image</a:t>
            </a:r>
            <a:endParaRPr lang="en-US" i="1" dirty="0">
              <a:solidFill>
                <a:srgbClr val="FF0000"/>
              </a:solidFill>
              <a:latin typeface="+mj-lt"/>
              <a:ea typeface="Yu Gothic UI Light" panose="020B0300000000000000" pitchFamily="34" charset="-128"/>
            </a:endParaRPr>
          </a:p>
        </p:txBody>
      </p:sp>
      <p:sp>
        <p:nvSpPr>
          <p:cNvPr id="8" name="TextBox 7">
            <a:extLst>
              <a:ext uri="{FF2B5EF4-FFF2-40B4-BE49-F238E27FC236}">
                <a16:creationId xmlns:a16="http://schemas.microsoft.com/office/drawing/2014/main" id="{4417F2C4-7F28-4543-923A-4A8737BD6311}"/>
              </a:ext>
            </a:extLst>
          </p:cNvPr>
          <p:cNvSpPr txBox="1"/>
          <p:nvPr/>
        </p:nvSpPr>
        <p:spPr>
          <a:xfrm>
            <a:off x="0" y="1800493"/>
            <a:ext cx="1930252" cy="461665"/>
          </a:xfrm>
          <a:prstGeom prst="rect">
            <a:avLst/>
          </a:prstGeom>
          <a:noFill/>
        </p:spPr>
        <p:txBody>
          <a:bodyPr wrap="square">
            <a:spAutoFit/>
          </a:bodyPr>
          <a:lstStyle/>
          <a:p>
            <a:r>
              <a:rPr lang="en-US" sz="2400" i="1" dirty="0">
                <a:solidFill>
                  <a:srgbClr val="FF0000"/>
                </a:solidFill>
                <a:latin typeface="+mj-lt"/>
                <a:ea typeface="Yu Gothic UI Light" panose="020B0300000000000000" pitchFamily="34" charset="-128"/>
              </a:rPr>
              <a:t>Under Banner</a:t>
            </a:r>
            <a:endParaRPr lang="en-US" i="1" dirty="0">
              <a:solidFill>
                <a:srgbClr val="FF0000"/>
              </a:solidFill>
              <a:latin typeface="+mj-lt"/>
              <a:ea typeface="Yu Gothic UI Light" panose="020B0300000000000000" pitchFamily="34" charset="-128"/>
            </a:endParaRPr>
          </a:p>
        </p:txBody>
      </p:sp>
    </p:spTree>
    <p:extLst>
      <p:ext uri="{BB962C8B-B14F-4D97-AF65-F5344CB8AC3E}">
        <p14:creationId xmlns:p14="http://schemas.microsoft.com/office/powerpoint/2010/main" val="2654248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4806BEA-E04B-461C-9725-4292C947A6B0}"/>
              </a:ext>
            </a:extLst>
          </p:cNvPr>
          <p:cNvSpPr txBox="1"/>
          <p:nvPr/>
        </p:nvSpPr>
        <p:spPr>
          <a:xfrm>
            <a:off x="0" y="0"/>
            <a:ext cx="12192000" cy="5216813"/>
          </a:xfrm>
          <a:prstGeom prst="rect">
            <a:avLst/>
          </a:prstGeom>
          <a:noFill/>
          <a:ln w="12700">
            <a:solidFill>
              <a:schemeClr val="tx1"/>
            </a:solidFill>
          </a:ln>
        </p:spPr>
        <p:txBody>
          <a:bodyPr wrap="square" rtlCol="0">
            <a:spAutoFit/>
          </a:bodyPr>
          <a:lstStyle/>
          <a:p>
            <a:r>
              <a:rPr lang="en-US" b="1" dirty="0">
                <a:latin typeface="Yu Gothic UI Light" panose="020B0300000000000000" pitchFamily="34" charset="-128"/>
                <a:ea typeface="Yu Gothic UI Light" panose="020B0300000000000000" pitchFamily="34" charset="-128"/>
              </a:rPr>
              <a:t>Who is OVTLYR For?</a:t>
            </a:r>
          </a:p>
          <a:p>
            <a:r>
              <a:rPr lang="en-US" dirty="0">
                <a:latin typeface="Yu Gothic UI Light" panose="020B0300000000000000" pitchFamily="34" charset="-128"/>
                <a:ea typeface="Yu Gothic UI Light" panose="020B0300000000000000" pitchFamily="34" charset="-128"/>
              </a:rPr>
              <a:t>Highly active traders and completely passive investors may each realize marginal value from OVTLYR.</a:t>
            </a:r>
          </a:p>
          <a:p>
            <a:endParaRPr lang="en-US" sz="900" dirty="0">
              <a:latin typeface="Yu Gothic UI Light" panose="020B0300000000000000" pitchFamily="34" charset="-128"/>
              <a:ea typeface="Yu Gothic UI Light" panose="020B0300000000000000" pitchFamily="34" charset="-128"/>
            </a:endParaRPr>
          </a:p>
          <a:p>
            <a:r>
              <a:rPr lang="en-US" dirty="0">
                <a:latin typeface="Yu Gothic UI Light" panose="020B0300000000000000" pitchFamily="34" charset="-128"/>
                <a:ea typeface="Yu Gothic UI Light" panose="020B0300000000000000" pitchFamily="34" charset="-128"/>
              </a:rPr>
              <a:t>Members in the middle have the most to gain. These are the investors too busy or unwilling to take on the lifestyle of a full-time trader but are also dissatisfied with holding through whatever downturns the market may throw at them. OVTLYR was designed to be responsive when you need it and low-hassle when you don’t.</a:t>
            </a:r>
          </a:p>
          <a:p>
            <a:endParaRPr lang="en-US" sz="900" dirty="0">
              <a:latin typeface="Yu Gothic UI Light" panose="020B0300000000000000" pitchFamily="34" charset="-128"/>
              <a:ea typeface="Yu Gothic UI Light" panose="020B0300000000000000" pitchFamily="34" charset="-128"/>
            </a:endParaRPr>
          </a:p>
          <a:p>
            <a:r>
              <a:rPr lang="en-US" dirty="0">
                <a:latin typeface="Yu Gothic UI Light" panose="020B0300000000000000" pitchFamily="34" charset="-128"/>
                <a:ea typeface="Yu Gothic UI Light" panose="020B0300000000000000" pitchFamily="34" charset="-128"/>
              </a:rPr>
              <a:t>If dollar-cost-averaging and regular rebalancing are in your comfort zone, you’re in the right place with OVTLYR.</a:t>
            </a:r>
          </a:p>
          <a:p>
            <a:endParaRPr lang="en-US" dirty="0">
              <a:latin typeface="Yu Gothic UI Light" panose="020B0300000000000000" pitchFamily="34" charset="-128"/>
              <a:ea typeface="Yu Gothic UI Light" panose="020B0300000000000000" pitchFamily="34" charset="-128"/>
            </a:endParaRPr>
          </a:p>
          <a:p>
            <a:endParaRPr lang="en-US" dirty="0">
              <a:latin typeface="Yu Gothic UI Light" panose="020B0300000000000000" pitchFamily="34" charset="-128"/>
              <a:ea typeface="Yu Gothic UI Light" panose="020B0300000000000000" pitchFamily="34" charset="-128"/>
            </a:endParaRPr>
          </a:p>
          <a:p>
            <a:endParaRPr lang="en-US" dirty="0">
              <a:latin typeface="Yu Gothic UI Light" panose="020B0300000000000000" pitchFamily="34" charset="-128"/>
              <a:ea typeface="Yu Gothic UI Light" panose="020B0300000000000000" pitchFamily="34" charset="-128"/>
            </a:endParaRPr>
          </a:p>
          <a:p>
            <a:endParaRPr lang="en-US" dirty="0">
              <a:latin typeface="Yu Gothic UI Light" panose="020B0300000000000000" pitchFamily="34" charset="-128"/>
              <a:ea typeface="Yu Gothic UI Light" panose="020B0300000000000000" pitchFamily="34" charset="-128"/>
            </a:endParaRPr>
          </a:p>
          <a:p>
            <a:endParaRPr lang="en-US" dirty="0">
              <a:latin typeface="Yu Gothic UI Light" panose="020B0300000000000000" pitchFamily="34" charset="-128"/>
              <a:ea typeface="Yu Gothic UI Light" panose="020B0300000000000000" pitchFamily="34" charset="-128"/>
            </a:endParaRPr>
          </a:p>
          <a:p>
            <a:endParaRPr lang="en-US" dirty="0">
              <a:latin typeface="Yu Gothic UI Light" panose="020B0300000000000000" pitchFamily="34" charset="-128"/>
              <a:ea typeface="Yu Gothic UI Light" panose="020B0300000000000000" pitchFamily="34" charset="-128"/>
            </a:endParaRPr>
          </a:p>
          <a:p>
            <a:endParaRPr lang="en-US" dirty="0">
              <a:latin typeface="Yu Gothic UI Light" panose="020B0300000000000000" pitchFamily="34" charset="-128"/>
              <a:ea typeface="Yu Gothic UI Light" panose="020B0300000000000000" pitchFamily="34" charset="-128"/>
            </a:endParaRPr>
          </a:p>
          <a:p>
            <a:endParaRPr lang="en-US" dirty="0">
              <a:latin typeface="Yu Gothic UI Light" panose="020B0300000000000000" pitchFamily="34" charset="-128"/>
              <a:ea typeface="Yu Gothic UI Light" panose="020B0300000000000000" pitchFamily="34" charset="-128"/>
            </a:endParaRPr>
          </a:p>
          <a:p>
            <a:endParaRPr lang="en-US" dirty="0">
              <a:latin typeface="Yu Gothic UI Light" panose="020B0300000000000000" pitchFamily="34" charset="-128"/>
              <a:ea typeface="Yu Gothic UI Light" panose="020B0300000000000000" pitchFamily="34" charset="-128"/>
            </a:endParaRPr>
          </a:p>
          <a:p>
            <a:endParaRPr lang="en-US" dirty="0">
              <a:latin typeface="Yu Gothic UI Light" panose="020B0300000000000000" pitchFamily="34" charset="-128"/>
              <a:ea typeface="Yu Gothic UI Light" panose="020B0300000000000000" pitchFamily="34" charset="-128"/>
            </a:endParaRPr>
          </a:p>
          <a:p>
            <a:endParaRPr lang="en-US" dirty="0">
              <a:latin typeface="Yu Gothic UI Light" panose="020B0300000000000000" pitchFamily="34" charset="-128"/>
              <a:ea typeface="Yu Gothic UI Light" panose="020B0300000000000000" pitchFamily="34" charset="-128"/>
            </a:endParaRPr>
          </a:p>
        </p:txBody>
      </p:sp>
      <p:pic>
        <p:nvPicPr>
          <p:cNvPr id="1026" name="Picture 2" descr="Wipro Ditches Bell Curve Method Of Performance Appraisal">
            <a:extLst>
              <a:ext uri="{FF2B5EF4-FFF2-40B4-BE49-F238E27FC236}">
                <a16:creationId xmlns:a16="http://schemas.microsoft.com/office/drawing/2014/main" id="{0EF36AA7-0854-4CE0-867A-30E4B22244DE}"/>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6302" t="12105" r="6302" b="22807"/>
          <a:stretch/>
        </p:blipFill>
        <p:spPr bwMode="auto">
          <a:xfrm>
            <a:off x="2023311" y="2182556"/>
            <a:ext cx="8169442" cy="25986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78792A5-D8C8-4F44-9878-FBBB652DBA8A}"/>
              </a:ext>
            </a:extLst>
          </p:cNvPr>
          <p:cNvSpPr txBox="1"/>
          <p:nvPr/>
        </p:nvSpPr>
        <p:spPr>
          <a:xfrm>
            <a:off x="2023310" y="4781223"/>
            <a:ext cx="8169443" cy="369332"/>
          </a:xfrm>
          <a:prstGeom prst="rect">
            <a:avLst/>
          </a:prstGeom>
          <a:noFill/>
        </p:spPr>
        <p:txBody>
          <a:bodyPr wrap="square" rtlCol="0">
            <a:spAutoFit/>
          </a:bodyPr>
          <a:lstStyle/>
          <a:p>
            <a:pPr algn="ctr"/>
            <a:r>
              <a:rPr lang="en-US" b="1" dirty="0">
                <a:latin typeface="Yu Gothic UI Light" panose="020B0300000000000000" pitchFamily="34" charset="-128"/>
                <a:ea typeface="Yu Gothic UI Light" panose="020B0300000000000000" pitchFamily="34" charset="-128"/>
              </a:rPr>
              <a:t>Active								Passive</a:t>
            </a:r>
          </a:p>
        </p:txBody>
      </p:sp>
      <p:sp>
        <p:nvSpPr>
          <p:cNvPr id="6" name="TextBox 5">
            <a:extLst>
              <a:ext uri="{FF2B5EF4-FFF2-40B4-BE49-F238E27FC236}">
                <a16:creationId xmlns:a16="http://schemas.microsoft.com/office/drawing/2014/main" id="{F60D37F2-7C1B-4B3A-A5DF-9C829173769E}"/>
              </a:ext>
            </a:extLst>
          </p:cNvPr>
          <p:cNvSpPr txBox="1"/>
          <p:nvPr/>
        </p:nvSpPr>
        <p:spPr>
          <a:xfrm>
            <a:off x="691542" y="2524943"/>
            <a:ext cx="1094874" cy="923330"/>
          </a:xfrm>
          <a:prstGeom prst="rect">
            <a:avLst/>
          </a:prstGeom>
          <a:noFill/>
        </p:spPr>
        <p:txBody>
          <a:bodyPr wrap="square" rtlCol="0">
            <a:spAutoFit/>
          </a:bodyPr>
          <a:lstStyle/>
          <a:p>
            <a:pPr algn="ctr"/>
            <a:r>
              <a:rPr lang="en-US" b="1" dirty="0">
                <a:latin typeface="Yu Gothic UI Light" panose="020B0300000000000000" pitchFamily="34" charset="-128"/>
                <a:ea typeface="Yu Gothic UI Light" panose="020B0300000000000000" pitchFamily="34" charset="-128"/>
              </a:rPr>
              <a:t>OVTLYR Value to Members</a:t>
            </a:r>
          </a:p>
        </p:txBody>
      </p:sp>
      <p:sp>
        <p:nvSpPr>
          <p:cNvPr id="8" name="TextBox 7">
            <a:extLst>
              <a:ext uri="{FF2B5EF4-FFF2-40B4-BE49-F238E27FC236}">
                <a16:creationId xmlns:a16="http://schemas.microsoft.com/office/drawing/2014/main" id="{9667999F-5F8C-4EAA-BC8A-3AF89E2B1608}"/>
              </a:ext>
            </a:extLst>
          </p:cNvPr>
          <p:cNvSpPr txBox="1"/>
          <p:nvPr/>
        </p:nvSpPr>
        <p:spPr>
          <a:xfrm>
            <a:off x="5269830" y="2647454"/>
            <a:ext cx="1676402" cy="461665"/>
          </a:xfrm>
          <a:prstGeom prst="rect">
            <a:avLst/>
          </a:prstGeom>
          <a:noFill/>
        </p:spPr>
        <p:txBody>
          <a:bodyPr wrap="square" rtlCol="0">
            <a:spAutoFit/>
          </a:bodyPr>
          <a:lstStyle/>
          <a:p>
            <a:pPr algn="ctr"/>
            <a:r>
              <a:rPr lang="en-US" sz="2400" b="1" dirty="0">
                <a:solidFill>
                  <a:schemeClr val="bg1"/>
                </a:solidFill>
                <a:latin typeface="Yu Gothic UI Light" panose="020B0300000000000000" pitchFamily="34" charset="-128"/>
                <a:ea typeface="Yu Gothic UI Light" panose="020B0300000000000000" pitchFamily="34" charset="-128"/>
              </a:rPr>
              <a:t>Sweet Spot</a:t>
            </a:r>
          </a:p>
        </p:txBody>
      </p:sp>
      <p:sp>
        <p:nvSpPr>
          <p:cNvPr id="5" name="Arrow: Left-Right 4">
            <a:extLst>
              <a:ext uri="{FF2B5EF4-FFF2-40B4-BE49-F238E27FC236}">
                <a16:creationId xmlns:a16="http://schemas.microsoft.com/office/drawing/2014/main" id="{B1D301C5-556A-44AD-83AE-5BC7412FFC61}"/>
              </a:ext>
            </a:extLst>
          </p:cNvPr>
          <p:cNvSpPr/>
          <p:nvPr/>
        </p:nvSpPr>
        <p:spPr>
          <a:xfrm>
            <a:off x="2905769" y="4820572"/>
            <a:ext cx="6320118" cy="292608"/>
          </a:xfrm>
          <a:prstGeom prst="leftRightArrow">
            <a:avLst/>
          </a:prstGeom>
          <a:solidFill>
            <a:srgbClr val="76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Yu Gothic UI Light" panose="020B0300000000000000" pitchFamily="34" charset="-128"/>
              <a:ea typeface="Yu Gothic UI Light" panose="020B0300000000000000" pitchFamily="34" charset="-128"/>
            </a:endParaRPr>
          </a:p>
        </p:txBody>
      </p:sp>
      <p:sp>
        <p:nvSpPr>
          <p:cNvPr id="3" name="Arrow: Up 2">
            <a:extLst>
              <a:ext uri="{FF2B5EF4-FFF2-40B4-BE49-F238E27FC236}">
                <a16:creationId xmlns:a16="http://schemas.microsoft.com/office/drawing/2014/main" id="{C37DCFDF-B9D3-4975-8777-2D143B2E5DBC}"/>
              </a:ext>
            </a:extLst>
          </p:cNvPr>
          <p:cNvSpPr/>
          <p:nvPr/>
        </p:nvSpPr>
        <p:spPr>
          <a:xfrm>
            <a:off x="1715699" y="2182556"/>
            <a:ext cx="292608" cy="2598667"/>
          </a:xfrm>
          <a:prstGeom prst="upArrow">
            <a:avLst/>
          </a:prstGeom>
          <a:solidFill>
            <a:srgbClr val="767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Yu Gothic UI Light" panose="020B0300000000000000" pitchFamily="34" charset="-128"/>
              <a:ea typeface="Yu Gothic UI Light" panose="020B0300000000000000" pitchFamily="34" charset="-128"/>
            </a:endParaRPr>
          </a:p>
        </p:txBody>
      </p:sp>
    </p:spTree>
    <p:extLst>
      <p:ext uri="{BB962C8B-B14F-4D97-AF65-F5344CB8AC3E}">
        <p14:creationId xmlns:p14="http://schemas.microsoft.com/office/powerpoint/2010/main" val="2352362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9B8A1B3-7CB9-4E1C-ACE5-C5397075378A}"/>
              </a:ext>
            </a:extLst>
          </p:cNvPr>
          <p:cNvSpPr txBox="1"/>
          <p:nvPr/>
        </p:nvSpPr>
        <p:spPr>
          <a:xfrm>
            <a:off x="4438650" y="0"/>
            <a:ext cx="7753350" cy="5493812"/>
          </a:xfrm>
          <a:prstGeom prst="rect">
            <a:avLst/>
          </a:prstGeom>
          <a:noFill/>
          <a:ln w="12700">
            <a:solidFill>
              <a:schemeClr val="tx1"/>
            </a:solidFill>
          </a:ln>
        </p:spPr>
        <p:txBody>
          <a:bodyPr wrap="square">
            <a:spAutoFit/>
          </a:bodyPr>
          <a:lstStyle/>
          <a:p>
            <a:r>
              <a:rPr lang="en-US" b="1" dirty="0">
                <a:latin typeface="Yu Gothic UI Light" panose="020B0300000000000000" pitchFamily="34" charset="-128"/>
                <a:ea typeface="Yu Gothic UI Light" panose="020B0300000000000000" pitchFamily="34" charset="-128"/>
              </a:rPr>
              <a:t>Features</a:t>
            </a:r>
            <a:endParaRPr lang="en-US" sz="900" dirty="0">
              <a:latin typeface="Yu Gothic UI Light" panose="020B0300000000000000" pitchFamily="34" charset="-128"/>
              <a:ea typeface="Yu Gothic UI Light" panose="020B0300000000000000" pitchFamily="34" charset="-128"/>
            </a:endParaRPr>
          </a:p>
          <a:p>
            <a:pPr marL="285750" indent="-285750">
              <a:buFont typeface="Arial" panose="020B0604020202020204" pitchFamily="34" charset="0"/>
              <a:buChar char="•"/>
            </a:pPr>
            <a:r>
              <a:rPr lang="en-US" b="1" dirty="0">
                <a:latin typeface="Yu Gothic UI Light" panose="020B0300000000000000" pitchFamily="34" charset="-128"/>
                <a:ea typeface="Yu Gothic UI Light" panose="020B0300000000000000" pitchFamily="34" charset="-128"/>
              </a:rPr>
              <a:t>Behavioral Analytics</a:t>
            </a:r>
          </a:p>
          <a:p>
            <a:pPr lvl="1"/>
            <a:r>
              <a:rPr lang="en-US" dirty="0">
                <a:latin typeface="Yu Gothic UI Light" panose="020B0300000000000000" pitchFamily="34" charset="-128"/>
                <a:ea typeface="Yu Gothic UI Light" panose="020B0300000000000000" pitchFamily="34" charset="-128"/>
              </a:rPr>
              <a:t>The most comprehensive market behavioral data available condensed into intuitive trajectory prediction oscillators &amp; observed movement heatmaps.</a:t>
            </a:r>
          </a:p>
          <a:p>
            <a:endParaRPr lang="en-US" sz="900" dirty="0">
              <a:latin typeface="Yu Gothic UI Light" panose="020B0300000000000000" pitchFamily="34" charset="-128"/>
              <a:ea typeface="Yu Gothic UI Light" panose="020B0300000000000000" pitchFamily="34" charset="-128"/>
            </a:endParaRPr>
          </a:p>
          <a:p>
            <a:pPr marL="285750" indent="-285750">
              <a:buFont typeface="Arial" panose="020B0604020202020204" pitchFamily="34" charset="0"/>
              <a:buChar char="•"/>
            </a:pPr>
            <a:r>
              <a:rPr lang="en-US" b="1" dirty="0">
                <a:latin typeface="Yu Gothic UI Light" panose="020B0300000000000000" pitchFamily="34" charset="-128"/>
                <a:ea typeface="Yu Gothic UI Light" panose="020B0300000000000000" pitchFamily="34" charset="-128"/>
              </a:rPr>
              <a:t>Fundamental Financials</a:t>
            </a:r>
          </a:p>
          <a:p>
            <a:pPr lvl="1"/>
            <a:r>
              <a:rPr lang="en-US" dirty="0">
                <a:latin typeface="Yu Gothic UI Light" panose="020B0300000000000000" pitchFamily="34" charset="-128"/>
                <a:ea typeface="Yu Gothic UI Light" panose="020B0300000000000000" pitchFamily="34" charset="-128"/>
              </a:rPr>
              <a:t>Detailed visibility on essential balance sheet, cash flow and income statement fields.</a:t>
            </a:r>
          </a:p>
          <a:p>
            <a:endParaRPr lang="en-US" sz="900" dirty="0">
              <a:latin typeface="Yu Gothic UI Light" panose="020B0300000000000000" pitchFamily="34" charset="-128"/>
              <a:ea typeface="Yu Gothic UI Light" panose="020B0300000000000000" pitchFamily="34" charset="-128"/>
            </a:endParaRPr>
          </a:p>
          <a:p>
            <a:pPr marL="285750" indent="-285750">
              <a:buFont typeface="Arial" panose="020B0604020202020204" pitchFamily="34" charset="0"/>
              <a:buChar char="•"/>
            </a:pPr>
            <a:r>
              <a:rPr lang="en-US" b="1" dirty="0">
                <a:latin typeface="Yu Gothic UI Light" panose="020B0300000000000000" pitchFamily="34" charset="-128"/>
                <a:ea typeface="Yu Gothic UI Light" panose="020B0300000000000000" pitchFamily="34" charset="-128"/>
              </a:rPr>
              <a:t>News</a:t>
            </a:r>
          </a:p>
          <a:p>
            <a:pPr lvl="1"/>
            <a:r>
              <a:rPr lang="en-US" dirty="0">
                <a:latin typeface="Yu Gothic UI Light" panose="020B0300000000000000" pitchFamily="34" charset="-128"/>
                <a:ea typeface="Yu Gothic UI Light" panose="020B0300000000000000" pitchFamily="34" charset="-128"/>
              </a:rPr>
              <a:t>Asset-specific breaking news when you need it: </a:t>
            </a:r>
            <a:r>
              <a:rPr lang="en-US" u="sng" dirty="0">
                <a:latin typeface="Yu Gothic UI Light" panose="020B0300000000000000" pitchFamily="34" charset="-128"/>
                <a:ea typeface="Yu Gothic UI Light" panose="020B0300000000000000" pitchFamily="34" charset="-128"/>
              </a:rPr>
              <a:t>now</a:t>
            </a:r>
            <a:r>
              <a:rPr lang="en-US" dirty="0">
                <a:latin typeface="Yu Gothic UI Light" panose="020B0300000000000000" pitchFamily="34" charset="-128"/>
                <a:ea typeface="Yu Gothic UI Light" panose="020B0300000000000000" pitchFamily="34" charset="-128"/>
              </a:rPr>
              <a:t>!</a:t>
            </a:r>
          </a:p>
          <a:p>
            <a:endParaRPr lang="en-US" sz="900" dirty="0">
              <a:latin typeface="Yu Gothic UI Light" panose="020B0300000000000000" pitchFamily="34" charset="-128"/>
              <a:ea typeface="Yu Gothic UI Light" panose="020B0300000000000000" pitchFamily="34" charset="-128"/>
            </a:endParaRPr>
          </a:p>
          <a:p>
            <a:pPr marL="285750" indent="-285750">
              <a:buFont typeface="Arial" panose="020B0604020202020204" pitchFamily="34" charset="0"/>
              <a:buChar char="•"/>
            </a:pPr>
            <a:r>
              <a:rPr lang="en-US" b="1" dirty="0">
                <a:latin typeface="Yu Gothic UI Light" panose="020B0300000000000000" pitchFamily="34" charset="-128"/>
                <a:ea typeface="Yu Gothic UI Light" panose="020B0300000000000000" pitchFamily="34" charset="-128"/>
              </a:rPr>
              <a:t>Market Snapshots</a:t>
            </a:r>
          </a:p>
          <a:p>
            <a:pPr lvl="1"/>
            <a:r>
              <a:rPr lang="en-US" dirty="0">
                <a:latin typeface="Yu Gothic UI Light" panose="020B0300000000000000" pitchFamily="34" charset="-128"/>
                <a:ea typeface="Yu Gothic UI Light" panose="020B0300000000000000" pitchFamily="34" charset="-128"/>
              </a:rPr>
              <a:t>Consolidated views of behavioral analytics for each GICS sector and broader coverage. Market cap &amp; evenly-weighted versions available.</a:t>
            </a:r>
          </a:p>
          <a:p>
            <a:endParaRPr lang="en-US" sz="900" dirty="0">
              <a:latin typeface="Yu Gothic UI Light" panose="020B0300000000000000" pitchFamily="34" charset="-128"/>
              <a:ea typeface="Yu Gothic UI Light" panose="020B0300000000000000" pitchFamily="34" charset="-128"/>
            </a:endParaRPr>
          </a:p>
          <a:p>
            <a:pPr marL="285750" indent="-285750">
              <a:buFont typeface="Arial" panose="020B0604020202020204" pitchFamily="34" charset="0"/>
              <a:buChar char="•"/>
            </a:pPr>
            <a:r>
              <a:rPr lang="en-US" b="1" dirty="0">
                <a:latin typeface="Yu Gothic UI Light" panose="020B0300000000000000" pitchFamily="34" charset="-128"/>
                <a:ea typeface="Yu Gothic UI Light" panose="020B0300000000000000" pitchFamily="34" charset="-128"/>
              </a:rPr>
              <a:t>Discount &amp; Premium Leaders</a:t>
            </a:r>
          </a:p>
          <a:p>
            <a:pPr lvl="1"/>
            <a:r>
              <a:rPr lang="en-US" dirty="0">
                <a:latin typeface="Yu Gothic UI Light" panose="020B0300000000000000" pitchFamily="34" charset="-128"/>
                <a:ea typeface="Yu Gothic UI Light" panose="020B0300000000000000" pitchFamily="34" charset="-128"/>
              </a:rPr>
              <a:t>Short-cut to the best (and worst) opportunities materializing based on behavioral factors. </a:t>
            </a:r>
          </a:p>
          <a:p>
            <a:endParaRPr lang="en-US" sz="900" dirty="0">
              <a:latin typeface="Yu Gothic UI Light" panose="020B0300000000000000" pitchFamily="34" charset="-128"/>
              <a:ea typeface="Yu Gothic UI Light" panose="020B0300000000000000" pitchFamily="34" charset="-128"/>
            </a:endParaRPr>
          </a:p>
          <a:p>
            <a:pPr marL="285750" indent="-285750">
              <a:buFont typeface="Arial" panose="020B0604020202020204" pitchFamily="34" charset="0"/>
              <a:buChar char="•"/>
            </a:pPr>
            <a:r>
              <a:rPr lang="en-US" b="1" dirty="0">
                <a:latin typeface="Yu Gothic UI Light" panose="020B0300000000000000" pitchFamily="34" charset="-128"/>
                <a:ea typeface="Yu Gothic UI Light" panose="020B0300000000000000" pitchFamily="34" charset="-128"/>
              </a:rPr>
              <a:t>Watchlists</a:t>
            </a:r>
          </a:p>
          <a:p>
            <a:pPr lvl="1"/>
            <a:r>
              <a:rPr lang="en-US" dirty="0">
                <a:latin typeface="Yu Gothic UI Light" panose="020B0300000000000000" pitchFamily="34" charset="-128"/>
                <a:ea typeface="Yu Gothic UI Light" panose="020B0300000000000000" pitchFamily="34" charset="-128"/>
              </a:rPr>
              <a:t>Follow your favorite companies quickly &amp; easily!</a:t>
            </a:r>
          </a:p>
        </p:txBody>
      </p:sp>
      <p:sp>
        <p:nvSpPr>
          <p:cNvPr id="7" name="TextBox 6">
            <a:extLst>
              <a:ext uri="{FF2B5EF4-FFF2-40B4-BE49-F238E27FC236}">
                <a16:creationId xmlns:a16="http://schemas.microsoft.com/office/drawing/2014/main" id="{CED95C57-956A-4F09-BE93-326B85E11A75}"/>
              </a:ext>
            </a:extLst>
          </p:cNvPr>
          <p:cNvSpPr txBox="1"/>
          <p:nvPr/>
        </p:nvSpPr>
        <p:spPr>
          <a:xfrm>
            <a:off x="1752600" y="0"/>
            <a:ext cx="933450" cy="461665"/>
          </a:xfrm>
          <a:prstGeom prst="rect">
            <a:avLst/>
          </a:prstGeom>
          <a:noFill/>
        </p:spPr>
        <p:txBody>
          <a:bodyPr wrap="square">
            <a:spAutoFit/>
          </a:bodyPr>
          <a:lstStyle/>
          <a:p>
            <a:r>
              <a:rPr lang="en-US" sz="2400" i="1" dirty="0">
                <a:solidFill>
                  <a:srgbClr val="FF0000"/>
                </a:solidFill>
                <a:latin typeface="+mj-lt"/>
                <a:ea typeface="Yu Gothic UI Light" panose="020B0300000000000000" pitchFamily="34" charset="-128"/>
              </a:rPr>
              <a:t>Video</a:t>
            </a:r>
            <a:endParaRPr lang="en-US" i="1" dirty="0">
              <a:solidFill>
                <a:srgbClr val="FF0000"/>
              </a:solidFill>
              <a:latin typeface="+mj-lt"/>
              <a:ea typeface="Yu Gothic UI Light" panose="020B0300000000000000" pitchFamily="34" charset="-128"/>
            </a:endParaRPr>
          </a:p>
        </p:txBody>
      </p:sp>
      <p:sp>
        <p:nvSpPr>
          <p:cNvPr id="8" name="TextBox 7">
            <a:extLst>
              <a:ext uri="{FF2B5EF4-FFF2-40B4-BE49-F238E27FC236}">
                <a16:creationId xmlns:a16="http://schemas.microsoft.com/office/drawing/2014/main" id="{757F6785-E911-47CD-89AB-C0B6B0B35445}"/>
              </a:ext>
            </a:extLst>
          </p:cNvPr>
          <p:cNvSpPr txBox="1"/>
          <p:nvPr/>
        </p:nvSpPr>
        <p:spPr>
          <a:xfrm>
            <a:off x="4438650" y="5493812"/>
            <a:ext cx="7753350" cy="1338828"/>
          </a:xfrm>
          <a:prstGeom prst="rect">
            <a:avLst/>
          </a:prstGeom>
          <a:noFill/>
          <a:ln w="12700">
            <a:solidFill>
              <a:schemeClr val="tx1"/>
            </a:solidFill>
          </a:ln>
        </p:spPr>
        <p:txBody>
          <a:bodyPr wrap="square">
            <a:spAutoFit/>
          </a:bodyPr>
          <a:lstStyle/>
          <a:p>
            <a:r>
              <a:rPr lang="en-US" b="1" dirty="0">
                <a:latin typeface="Yu Gothic UI Light" panose="020B0300000000000000" pitchFamily="34" charset="-128"/>
                <a:ea typeface="Yu Gothic UI Light" panose="020B0300000000000000" pitchFamily="34" charset="-128"/>
              </a:rPr>
              <a:t>Coverage</a:t>
            </a:r>
            <a:endParaRPr lang="en-US" sz="900" dirty="0">
              <a:latin typeface="Yu Gothic UI Light" panose="020B0300000000000000" pitchFamily="34" charset="-128"/>
              <a:ea typeface="Yu Gothic UI Light" panose="020B0300000000000000" pitchFamily="34" charset="-128"/>
            </a:endParaRPr>
          </a:p>
          <a:p>
            <a:r>
              <a:rPr lang="en-US" dirty="0">
                <a:latin typeface="Yu Gothic UI Light" panose="020B0300000000000000" pitchFamily="34" charset="-128"/>
                <a:ea typeface="Yu Gothic UI Light" panose="020B0300000000000000" pitchFamily="34" charset="-128"/>
              </a:rPr>
              <a:t>OVTLYR supports over 1,400 of the largest market cap, most liquid assets on the NYSE and NASDAQ exchanges. </a:t>
            </a:r>
          </a:p>
          <a:p>
            <a:endParaRPr lang="en-US" sz="900" dirty="0">
              <a:latin typeface="Yu Gothic UI Light" panose="020B0300000000000000" pitchFamily="34" charset="-128"/>
              <a:ea typeface="Yu Gothic UI Light" panose="020B0300000000000000" pitchFamily="34" charset="-128"/>
            </a:endParaRPr>
          </a:p>
          <a:p>
            <a:r>
              <a:rPr lang="en-US" sz="1800" dirty="0">
                <a:latin typeface="Yu Gothic UI Light" panose="020B0300000000000000" pitchFamily="34" charset="-128"/>
                <a:ea typeface="Yu Gothic UI Light" panose="020B0300000000000000" pitchFamily="34" charset="-128"/>
              </a:rPr>
              <a:t>See the full list </a:t>
            </a:r>
            <a:r>
              <a:rPr lang="en-US" sz="1800" dirty="0">
                <a:latin typeface="Yu Gothic UI Light" panose="020B0300000000000000" pitchFamily="34" charset="-128"/>
                <a:ea typeface="Yu Gothic UI Light" panose="020B0300000000000000" pitchFamily="34" charset="-128"/>
                <a:hlinkClick r:id="rId4"/>
              </a:rPr>
              <a:t>here</a:t>
            </a:r>
            <a:r>
              <a:rPr lang="en-US" sz="1800" dirty="0">
                <a:latin typeface="Yu Gothic UI Light" panose="020B0300000000000000" pitchFamily="34" charset="-128"/>
                <a:ea typeface="Yu Gothic UI Light" panose="020B0300000000000000" pitchFamily="34" charset="-128"/>
              </a:rPr>
              <a:t>.</a:t>
            </a:r>
          </a:p>
        </p:txBody>
      </p:sp>
      <p:pic>
        <p:nvPicPr>
          <p:cNvPr id="9" name="Ovtlyr Feature Reel">
            <a:hlinkClick r:id="" action="ppaction://media"/>
            <a:extLst>
              <a:ext uri="{FF2B5EF4-FFF2-40B4-BE49-F238E27FC236}">
                <a16:creationId xmlns:a16="http://schemas.microsoft.com/office/drawing/2014/main" id="{C80A0A4F-087E-4D75-97C4-9F11F8AB7F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61684"/>
            <a:ext cx="4438650" cy="2496740"/>
          </a:xfrm>
          <a:prstGeom prst="rect">
            <a:avLst/>
          </a:prstGeom>
          <a:ln w="63500">
            <a:solidFill>
              <a:srgbClr val="41A4FE"/>
            </a:solidFill>
            <a:miter lim="800000"/>
          </a:ln>
        </p:spPr>
      </p:pic>
    </p:spTree>
    <p:extLst>
      <p:ext uri="{BB962C8B-B14F-4D97-AF65-F5344CB8AC3E}">
        <p14:creationId xmlns:p14="http://schemas.microsoft.com/office/powerpoint/2010/main" val="297460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51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CF47D2C-9E25-4C6A-A198-F89DCF182AED}"/>
              </a:ext>
            </a:extLst>
          </p:cNvPr>
          <p:cNvSpPr/>
          <p:nvPr/>
        </p:nvSpPr>
        <p:spPr>
          <a:xfrm>
            <a:off x="-4" y="523357"/>
            <a:ext cx="5127362" cy="2212120"/>
          </a:xfrm>
          <a:custGeom>
            <a:avLst/>
            <a:gdLst>
              <a:gd name="connsiteX0" fmla="*/ 0 w 5127362"/>
              <a:gd name="connsiteY0" fmla="*/ 0 h 2212120"/>
              <a:gd name="connsiteX1" fmla="*/ 4386698 w 5127362"/>
              <a:gd name="connsiteY1" fmla="*/ 0 h 2212120"/>
              <a:gd name="connsiteX2" fmla="*/ 5127361 w 5127362"/>
              <a:gd name="connsiteY2" fmla="*/ 2212109 h 2212120"/>
              <a:gd name="connsiteX3" fmla="*/ 5127361 w 5127362"/>
              <a:gd name="connsiteY3" fmla="*/ 0 h 2212120"/>
              <a:gd name="connsiteX4" fmla="*/ 5127362 w 5127362"/>
              <a:gd name="connsiteY4" fmla="*/ 0 h 2212120"/>
              <a:gd name="connsiteX5" fmla="*/ 5127362 w 5127362"/>
              <a:gd name="connsiteY5" fmla="*/ 2212120 h 2212120"/>
              <a:gd name="connsiteX6" fmla="*/ 0 w 5127362"/>
              <a:gd name="connsiteY6" fmla="*/ 2212120 h 221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362" h="2212120">
                <a:moveTo>
                  <a:pt x="0" y="0"/>
                </a:moveTo>
                <a:lnTo>
                  <a:pt x="4386698" y="0"/>
                </a:lnTo>
                <a:lnTo>
                  <a:pt x="5127361" y="2212109"/>
                </a:lnTo>
                <a:lnTo>
                  <a:pt x="5127361" y="0"/>
                </a:lnTo>
                <a:lnTo>
                  <a:pt x="5127362" y="0"/>
                </a:lnTo>
                <a:lnTo>
                  <a:pt x="5127362" y="2212120"/>
                </a:lnTo>
                <a:lnTo>
                  <a:pt x="0" y="2212120"/>
                </a:lnTo>
                <a:close/>
              </a:path>
            </a:pathLst>
          </a:custGeom>
          <a:gradFill flip="none" rotWithShape="1">
            <a:gsLst>
              <a:gs pos="100000">
                <a:srgbClr val="46DCFF"/>
              </a:gs>
              <a:gs pos="0">
                <a:srgbClr val="0070C0"/>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6EFFB112-6F1B-4103-AEE1-9050B9AC3CE6}"/>
              </a:ext>
            </a:extLst>
          </p:cNvPr>
          <p:cNvSpPr txBox="1"/>
          <p:nvPr/>
        </p:nvSpPr>
        <p:spPr>
          <a:xfrm>
            <a:off x="563523" y="598367"/>
            <a:ext cx="4136064" cy="2062103"/>
          </a:xfrm>
          <a:prstGeom prst="rect">
            <a:avLst/>
          </a:prstGeom>
          <a:noFill/>
        </p:spPr>
        <p:txBody>
          <a:bodyPr wrap="square">
            <a:spAutoFit/>
          </a:bodyPr>
          <a:lstStyle/>
          <a:p>
            <a:r>
              <a:rPr lang="en-US" sz="3200" dirty="0">
                <a:solidFill>
                  <a:schemeClr val="bg1"/>
                </a:solidFill>
                <a:latin typeface="Yu Gothic UI Light" panose="020B0300000000000000" pitchFamily="34" charset="-128"/>
                <a:ea typeface="Yu Gothic UI Light" panose="020B0300000000000000" pitchFamily="34" charset="-128"/>
              </a:rPr>
              <a:t>Join the Thousands Leveraging OVTLYR Data to Bring their Investments into Focus.</a:t>
            </a:r>
            <a:endParaRPr lang="en-US" sz="1200" dirty="0">
              <a:solidFill>
                <a:schemeClr val="bg1"/>
              </a:solidFill>
              <a:latin typeface="Yu Gothic UI Light" panose="020B0300000000000000" pitchFamily="34" charset="-128"/>
              <a:ea typeface="Yu Gothic UI Light" panose="020B0300000000000000" pitchFamily="34" charset="-128"/>
            </a:endParaRPr>
          </a:p>
        </p:txBody>
      </p:sp>
      <p:sp>
        <p:nvSpPr>
          <p:cNvPr id="4" name="TextBox 3">
            <a:extLst>
              <a:ext uri="{FF2B5EF4-FFF2-40B4-BE49-F238E27FC236}">
                <a16:creationId xmlns:a16="http://schemas.microsoft.com/office/drawing/2014/main" id="{A2495DB8-FAB3-432D-A2E3-6BE1E7463376}"/>
              </a:ext>
            </a:extLst>
          </p:cNvPr>
          <p:cNvSpPr txBox="1"/>
          <p:nvPr/>
        </p:nvSpPr>
        <p:spPr>
          <a:xfrm>
            <a:off x="7431079" y="1398584"/>
            <a:ext cx="2457196" cy="461665"/>
          </a:xfrm>
          <a:prstGeom prst="rect">
            <a:avLst/>
          </a:prstGeom>
          <a:noFill/>
        </p:spPr>
        <p:txBody>
          <a:bodyPr wrap="square">
            <a:spAutoFit/>
          </a:bodyPr>
          <a:lstStyle/>
          <a:p>
            <a:r>
              <a:rPr lang="en-US" sz="2400" i="1" dirty="0">
                <a:solidFill>
                  <a:srgbClr val="FF0000"/>
                </a:solidFill>
                <a:latin typeface="+mj-lt"/>
                <a:ea typeface="Yu Gothic UI Light" panose="020B0300000000000000" pitchFamily="34" charset="-128"/>
              </a:rPr>
              <a:t>Video Testimonials</a:t>
            </a:r>
            <a:endParaRPr lang="en-US" i="1" dirty="0">
              <a:solidFill>
                <a:srgbClr val="FF0000"/>
              </a:solidFill>
              <a:latin typeface="+mj-lt"/>
              <a:ea typeface="Yu Gothic UI Light" panose="020B0300000000000000" pitchFamily="34" charset="-128"/>
            </a:endParaRPr>
          </a:p>
        </p:txBody>
      </p:sp>
      <p:sp>
        <p:nvSpPr>
          <p:cNvPr id="5" name="TextBox 4">
            <a:extLst>
              <a:ext uri="{FF2B5EF4-FFF2-40B4-BE49-F238E27FC236}">
                <a16:creationId xmlns:a16="http://schemas.microsoft.com/office/drawing/2014/main" id="{C20463B7-46E6-4630-B585-C5DF43B0D103}"/>
              </a:ext>
            </a:extLst>
          </p:cNvPr>
          <p:cNvSpPr txBox="1"/>
          <p:nvPr/>
        </p:nvSpPr>
        <p:spPr>
          <a:xfrm>
            <a:off x="563523" y="2781394"/>
            <a:ext cx="11064954" cy="3293209"/>
          </a:xfrm>
          <a:prstGeom prst="rect">
            <a:avLst/>
          </a:prstGeom>
          <a:noFill/>
        </p:spPr>
        <p:txBody>
          <a:bodyPr wrap="square">
            <a:spAutoFit/>
          </a:bodyPr>
          <a:lstStyle/>
          <a:p>
            <a:r>
              <a:rPr lang="en-US" sz="3200" dirty="0">
                <a:latin typeface="Yu Gothic UI Light" panose="020B0300000000000000" pitchFamily="34" charset="-128"/>
                <a:ea typeface="Yu Gothic UI Light" panose="020B0300000000000000" pitchFamily="34" charset="-128"/>
              </a:rPr>
              <a:t>Try OVTLYR Absolutely FREE during </a:t>
            </a:r>
          </a:p>
          <a:p>
            <a:r>
              <a:rPr lang="en-US" sz="3200" dirty="0">
                <a:latin typeface="Yu Gothic UI Light" panose="020B0300000000000000" pitchFamily="34" charset="-128"/>
                <a:ea typeface="Yu Gothic UI Light" panose="020B0300000000000000" pitchFamily="34" charset="-128"/>
              </a:rPr>
              <a:t>Our Extended Pilot Launch for 2021!</a:t>
            </a:r>
          </a:p>
          <a:p>
            <a:endParaRPr lang="en-US" sz="1200" dirty="0">
              <a:latin typeface="Yu Gothic UI Light" panose="020B0300000000000000" pitchFamily="34" charset="-128"/>
              <a:ea typeface="Yu Gothic UI Light" panose="020B0300000000000000" pitchFamily="34" charset="-128"/>
            </a:endParaRPr>
          </a:p>
          <a:p>
            <a:r>
              <a:rPr lang="en-US" sz="2400" dirty="0">
                <a:latin typeface="Yu Gothic UI Light" panose="020B0300000000000000" pitchFamily="34" charset="-128"/>
                <a:ea typeface="Yu Gothic UI Light" panose="020B0300000000000000" pitchFamily="34" charset="-128"/>
              </a:rPr>
              <a:t>We’re still adding features for the final release, but that’s no reason not </a:t>
            </a:r>
          </a:p>
          <a:p>
            <a:r>
              <a:rPr lang="en-US" sz="2400" dirty="0">
                <a:latin typeface="Yu Gothic UI Light" panose="020B0300000000000000" pitchFamily="34" charset="-128"/>
                <a:ea typeface="Yu Gothic UI Light" panose="020B0300000000000000" pitchFamily="34" charset="-128"/>
              </a:rPr>
              <a:t>to use the already capable OVTLYR data to improve your equity positions.</a:t>
            </a:r>
          </a:p>
          <a:p>
            <a:endParaRPr lang="en-US" sz="600" dirty="0">
              <a:latin typeface="Yu Gothic UI Light" panose="020B0300000000000000" pitchFamily="34" charset="-128"/>
              <a:ea typeface="Yu Gothic UI Light" panose="020B0300000000000000" pitchFamily="34" charset="-128"/>
            </a:endParaRPr>
          </a:p>
          <a:p>
            <a:pPr marL="800100" lvl="1" indent="-342900">
              <a:buFont typeface="Arial" panose="020B0604020202020204" pitchFamily="34" charset="0"/>
              <a:buChar char="•"/>
            </a:pPr>
            <a:r>
              <a:rPr lang="en-US" sz="2400" dirty="0">
                <a:latin typeface="Yu Gothic UI Light" panose="020B0300000000000000" pitchFamily="34" charset="-128"/>
                <a:ea typeface="Yu Gothic UI Light" panose="020B0300000000000000" pitchFamily="34" charset="-128"/>
              </a:rPr>
              <a:t>Sign up with just an email. No billing info necessary!</a:t>
            </a:r>
          </a:p>
          <a:p>
            <a:pPr lvl="1"/>
            <a:endParaRPr lang="en-US" sz="600" dirty="0">
              <a:latin typeface="Yu Gothic UI Light" panose="020B0300000000000000" pitchFamily="34" charset="-128"/>
              <a:ea typeface="Yu Gothic UI Light" panose="020B0300000000000000" pitchFamily="34" charset="-128"/>
            </a:endParaRPr>
          </a:p>
          <a:p>
            <a:pPr marL="800100" lvl="1" indent="-342900">
              <a:buFont typeface="Arial" panose="020B0604020202020204" pitchFamily="34" charset="0"/>
              <a:buChar char="•"/>
            </a:pPr>
            <a:r>
              <a:rPr lang="en-US" sz="2400" dirty="0">
                <a:latin typeface="Yu Gothic UI Light" panose="020B0300000000000000" pitchFamily="34" charset="-128"/>
                <a:ea typeface="Yu Gothic UI Light" panose="020B0300000000000000" pitchFamily="34" charset="-128"/>
              </a:rPr>
              <a:t>No contracts, no obligations. Month-to-month billing for premium plans after 2021.</a:t>
            </a:r>
          </a:p>
        </p:txBody>
      </p:sp>
    </p:spTree>
    <p:extLst>
      <p:ext uri="{BB962C8B-B14F-4D97-AF65-F5344CB8AC3E}">
        <p14:creationId xmlns:p14="http://schemas.microsoft.com/office/powerpoint/2010/main" val="2482633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7F796E-E499-48E4-BA4B-DA459CEDF720}"/>
              </a:ext>
            </a:extLst>
          </p:cNvPr>
          <p:cNvSpPr txBox="1"/>
          <p:nvPr/>
        </p:nvSpPr>
        <p:spPr>
          <a:xfrm>
            <a:off x="0" y="0"/>
            <a:ext cx="12192000" cy="3277820"/>
          </a:xfrm>
          <a:prstGeom prst="rect">
            <a:avLst/>
          </a:prstGeom>
          <a:noFill/>
          <a:ln w="12700">
            <a:solidFill>
              <a:schemeClr val="tx1"/>
            </a:solidFill>
          </a:ln>
        </p:spPr>
        <p:txBody>
          <a:bodyPr wrap="square" rtlCol="0">
            <a:spAutoFit/>
          </a:bodyPr>
          <a:lstStyle/>
          <a:p>
            <a:r>
              <a:rPr lang="en-US" b="1" dirty="0">
                <a:latin typeface="Yu Gothic UI Light" panose="020B0300000000000000" pitchFamily="34" charset="-128"/>
                <a:ea typeface="Yu Gothic UI Light" panose="020B0300000000000000" pitchFamily="34" charset="-128"/>
              </a:rPr>
              <a:t>Why Make OVTLYR Widely Available?</a:t>
            </a:r>
          </a:p>
          <a:p>
            <a:r>
              <a:rPr lang="en-US" dirty="0">
                <a:latin typeface="Yu Gothic UI Light" panose="020B0300000000000000" pitchFamily="34" charset="-128"/>
                <a:ea typeface="Yu Gothic UI Light" panose="020B0300000000000000" pitchFamily="34" charset="-128"/>
              </a:rPr>
              <a:t>Because it’s time to democratize the power of behavioral analytics and fundamentally change the way we all manage our investments. It’s easy to say, “buy low &amp; sell high,” but it’s far more difficult to do so when the pressure is on. </a:t>
            </a:r>
          </a:p>
          <a:p>
            <a:endParaRPr lang="en-US" sz="900" dirty="0">
              <a:latin typeface="Yu Gothic UI Light" panose="020B0300000000000000" pitchFamily="34" charset="-128"/>
              <a:ea typeface="Yu Gothic UI Light" panose="020B0300000000000000" pitchFamily="34" charset="-128"/>
            </a:endParaRPr>
          </a:p>
          <a:p>
            <a:r>
              <a:rPr lang="en-US" dirty="0">
                <a:latin typeface="Yu Gothic UI Light" panose="020B0300000000000000" pitchFamily="34" charset="-128"/>
                <a:ea typeface="Yu Gothic UI Light" panose="020B0300000000000000" pitchFamily="34" charset="-128"/>
              </a:rPr>
              <a:t>We live in economically interesting times. From questionable employment metrics to earnings disparity, looming pension &amp; retirement crises, and the threat of inflationary monetary policies, it’s getting harder to meaningfully plan for your future and avert financial threats as they arise.</a:t>
            </a:r>
          </a:p>
          <a:p>
            <a:endParaRPr lang="en-US" sz="900" dirty="0">
              <a:latin typeface="Yu Gothic UI Light" panose="020B0300000000000000" pitchFamily="34" charset="-128"/>
              <a:ea typeface="Yu Gothic UI Light" panose="020B0300000000000000" pitchFamily="34" charset="-128"/>
            </a:endParaRPr>
          </a:p>
          <a:p>
            <a:r>
              <a:rPr lang="en-US" dirty="0">
                <a:latin typeface="Yu Gothic UI Light" panose="020B0300000000000000" pitchFamily="34" charset="-128"/>
                <a:ea typeface="Yu Gothic UI Light" panose="020B0300000000000000" pitchFamily="34" charset="-128"/>
              </a:rPr>
              <a:t>OVTLYR isn’t your savior – and anyone or anything claiming to be should be met with skepticism – but we can and will help.</a:t>
            </a:r>
          </a:p>
          <a:p>
            <a:endParaRPr lang="en-US" sz="900" dirty="0">
              <a:latin typeface="Yu Gothic UI Light" panose="020B0300000000000000" pitchFamily="34" charset="-128"/>
              <a:ea typeface="Yu Gothic UI Light" panose="020B0300000000000000" pitchFamily="34" charset="-128"/>
            </a:endParaRPr>
          </a:p>
          <a:p>
            <a:r>
              <a:rPr lang="en-US" dirty="0">
                <a:latin typeface="Yu Gothic UI Light" panose="020B0300000000000000" pitchFamily="34" charset="-128"/>
                <a:ea typeface="Yu Gothic UI Light" panose="020B0300000000000000" pitchFamily="34" charset="-128"/>
              </a:rPr>
              <a:t>OVTLYR will always offer a free-tier of access with enough insights to help new investors reduce their market risk while building their portfolio </a:t>
            </a:r>
            <a:r>
              <a:rPr lang="en-US" u="sng" dirty="0">
                <a:latin typeface="Yu Gothic UI Light" panose="020B0300000000000000" pitchFamily="34" charset="-128"/>
                <a:ea typeface="Yu Gothic UI Light" panose="020B0300000000000000" pitchFamily="34" charset="-128"/>
              </a:rPr>
              <a:t>without</a:t>
            </a:r>
            <a:r>
              <a:rPr lang="en-US" dirty="0">
                <a:latin typeface="Yu Gothic UI Light" panose="020B0300000000000000" pitchFamily="34" charset="-128"/>
                <a:ea typeface="Yu Gothic UI Light" panose="020B0300000000000000" pitchFamily="34" charset="-128"/>
              </a:rPr>
              <a:t> an additional price burden to hurdle, and premium plans will be priced with “aggressive affordability” in mind.</a:t>
            </a:r>
          </a:p>
        </p:txBody>
      </p:sp>
      <p:sp>
        <p:nvSpPr>
          <p:cNvPr id="5" name="TextBox 4">
            <a:extLst>
              <a:ext uri="{FF2B5EF4-FFF2-40B4-BE49-F238E27FC236}">
                <a16:creationId xmlns:a16="http://schemas.microsoft.com/office/drawing/2014/main" id="{622B4C06-8B8C-400D-AF70-05A4AF339A8A}"/>
              </a:ext>
            </a:extLst>
          </p:cNvPr>
          <p:cNvSpPr txBox="1"/>
          <p:nvPr/>
        </p:nvSpPr>
        <p:spPr>
          <a:xfrm>
            <a:off x="0" y="3277820"/>
            <a:ext cx="12192000" cy="646331"/>
          </a:xfrm>
          <a:prstGeom prst="rect">
            <a:avLst/>
          </a:prstGeom>
          <a:noFill/>
          <a:ln w="12700">
            <a:solidFill>
              <a:schemeClr val="tx1"/>
            </a:solidFill>
          </a:ln>
        </p:spPr>
        <p:txBody>
          <a:bodyPr wrap="square" rtlCol="0">
            <a:spAutoFit/>
          </a:bodyPr>
          <a:lstStyle/>
          <a:p>
            <a:r>
              <a:rPr lang="en-US" b="1" dirty="0">
                <a:latin typeface="Yu Gothic UI Light" panose="020B0300000000000000" pitchFamily="34" charset="-128"/>
                <a:ea typeface="Yu Gothic UI Light" panose="020B0300000000000000" pitchFamily="34" charset="-128"/>
              </a:rPr>
              <a:t>We Need Your Help!</a:t>
            </a:r>
          </a:p>
          <a:p>
            <a:r>
              <a:rPr lang="en-US" dirty="0">
                <a:latin typeface="Yu Gothic UI Light" panose="020B0300000000000000" pitchFamily="34" charset="-128"/>
                <a:ea typeface="Yu Gothic UI Light" panose="020B0300000000000000" pitchFamily="34" charset="-128"/>
              </a:rPr>
              <a:t>Feedback from our members helps us to build the solutions you want, the way you want it. We LOVE hearing from you!</a:t>
            </a:r>
          </a:p>
        </p:txBody>
      </p:sp>
    </p:spTree>
    <p:extLst>
      <p:ext uri="{BB962C8B-B14F-4D97-AF65-F5344CB8AC3E}">
        <p14:creationId xmlns:p14="http://schemas.microsoft.com/office/powerpoint/2010/main" val="4137644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extLst>
              <a:ext uri="{FF2B5EF4-FFF2-40B4-BE49-F238E27FC236}">
                <a16:creationId xmlns:a16="http://schemas.microsoft.com/office/drawing/2014/main" id="{30EAA045-7948-42E9-A9AC-A7FD9E5398F0}"/>
              </a:ext>
            </a:extLst>
          </p:cNvPr>
          <p:cNvPicPr>
            <a:picLocks noChangeAspect="1"/>
          </p:cNvPicPr>
          <p:nvPr/>
        </p:nvPicPr>
        <p:blipFill>
          <a:blip r:embed="rId3"/>
          <a:stretch>
            <a:fillRect/>
          </a:stretch>
        </p:blipFill>
        <p:spPr>
          <a:xfrm>
            <a:off x="0" y="903416"/>
            <a:ext cx="12192000" cy="2212848"/>
          </a:xfrm>
          <a:prstGeom prst="rect">
            <a:avLst/>
          </a:prstGeom>
        </p:spPr>
      </p:pic>
      <p:cxnSp>
        <p:nvCxnSpPr>
          <p:cNvPr id="7" name="Straight Connector 6">
            <a:extLst>
              <a:ext uri="{FF2B5EF4-FFF2-40B4-BE49-F238E27FC236}">
                <a16:creationId xmlns:a16="http://schemas.microsoft.com/office/drawing/2014/main" id="{E0A8F063-2C1F-47FA-8FD5-9355ADECFDFE}"/>
              </a:ext>
            </a:extLst>
          </p:cNvPr>
          <p:cNvCxnSpPr>
            <a:cxnSpLocks/>
          </p:cNvCxnSpPr>
          <p:nvPr/>
        </p:nvCxnSpPr>
        <p:spPr>
          <a:xfrm>
            <a:off x="0" y="6443345"/>
            <a:ext cx="12192000" cy="0"/>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3C702E0-907B-4929-B304-C2A46F6B80E5}"/>
              </a:ext>
            </a:extLst>
          </p:cNvPr>
          <p:cNvSpPr txBox="1"/>
          <p:nvPr/>
        </p:nvSpPr>
        <p:spPr>
          <a:xfrm>
            <a:off x="0" y="6392017"/>
            <a:ext cx="1605516" cy="461665"/>
          </a:xfrm>
          <a:prstGeom prst="rect">
            <a:avLst/>
          </a:prstGeom>
          <a:noFill/>
        </p:spPr>
        <p:txBody>
          <a:bodyPr wrap="square">
            <a:spAutoFit/>
          </a:bodyPr>
          <a:lstStyle/>
          <a:p>
            <a:r>
              <a:rPr lang="en-US" sz="2400" i="1" dirty="0">
                <a:solidFill>
                  <a:srgbClr val="FF0000"/>
                </a:solidFill>
                <a:latin typeface="+mj-lt"/>
                <a:ea typeface="Yu Gothic UI Light" panose="020B0300000000000000" pitchFamily="34" charset="-128"/>
              </a:rPr>
              <a:t>Page break</a:t>
            </a:r>
            <a:endParaRPr lang="en-US" i="1" dirty="0">
              <a:solidFill>
                <a:srgbClr val="FF0000"/>
              </a:solidFill>
              <a:latin typeface="+mj-lt"/>
              <a:ea typeface="Yu Gothic UI Light" panose="020B0300000000000000" pitchFamily="34" charset="-128"/>
            </a:endParaRPr>
          </a:p>
        </p:txBody>
      </p:sp>
      <p:pic>
        <p:nvPicPr>
          <p:cNvPr id="10242" name="Picture 2" descr="Yahoo! Finance - Wikipedia">
            <a:extLst>
              <a:ext uri="{FF2B5EF4-FFF2-40B4-BE49-F238E27FC236}">
                <a16:creationId xmlns:a16="http://schemas.microsoft.com/office/drawing/2014/main" id="{54302361-7566-4B01-B230-B88D881B655D}"/>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13536" t="21853" r="10482" b="21932"/>
          <a:stretch/>
        </p:blipFill>
        <p:spPr bwMode="auto">
          <a:xfrm>
            <a:off x="7753350" y="3630191"/>
            <a:ext cx="2636222" cy="99080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News and Announcements | DrOwl">
            <a:extLst>
              <a:ext uri="{FF2B5EF4-FFF2-40B4-BE49-F238E27FC236}">
                <a16:creationId xmlns:a16="http://schemas.microsoft.com/office/drawing/2014/main" id="{3A98944F-7153-4FCD-A1BD-CF0BCEDE7B95}"/>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85828" y="3940063"/>
            <a:ext cx="2636222" cy="37106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Forbes - Logos Download">
            <a:extLst>
              <a:ext uri="{FF2B5EF4-FFF2-40B4-BE49-F238E27FC236}">
                <a16:creationId xmlns:a16="http://schemas.microsoft.com/office/drawing/2014/main" id="{417E5712-D28D-419E-8D43-1F27B5B5482D}"/>
              </a:ext>
            </a:extLst>
          </p:cNvPr>
          <p:cNvPicPr>
            <a:picLocks noChangeAspect="1" noChangeArrowheads="1"/>
          </p:cNvPicPr>
          <p:nvPr/>
        </p:nvPicPr>
        <p:blipFill>
          <a:blip r:embed="rId6">
            <a:duotone>
              <a:schemeClr val="accent3">
                <a:shade val="45000"/>
                <a:satMod val="135000"/>
              </a:schemeClr>
              <a:prstClr val="white"/>
            </a:duotone>
            <a:alphaModFix amt="20000"/>
            <a:extLst>
              <a:ext uri="{28A0092B-C50C-407E-A947-70E740481C1C}">
                <a14:useLocalDpi xmlns:a14="http://schemas.microsoft.com/office/drawing/2010/main" val="0"/>
              </a:ext>
            </a:extLst>
          </a:blip>
          <a:srcRect/>
          <a:stretch>
            <a:fillRect/>
          </a:stretch>
        </p:blipFill>
        <p:spPr bwMode="auto">
          <a:xfrm>
            <a:off x="1818306" y="3781650"/>
            <a:ext cx="2636222" cy="687889"/>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0FFF1920-60E0-4E62-AFF5-1D6FD977DB9F}"/>
              </a:ext>
            </a:extLst>
          </p:cNvPr>
          <p:cNvPicPr>
            <a:picLocks noChangeAspect="1" noChangeArrowheads="1"/>
          </p:cNvPicPr>
          <p:nvPr/>
        </p:nvPicPr>
        <p:blipFill rotWithShape="1">
          <a:blip r:embed="rId7">
            <a:clrChange>
              <a:clrFrom>
                <a:srgbClr val="F0F0F0"/>
              </a:clrFrom>
              <a:clrTo>
                <a:srgbClr val="F0F0F0">
                  <a:alpha val="0"/>
                </a:srgbClr>
              </a:clrTo>
            </a:clrChange>
            <a:duotone>
              <a:schemeClr val="accent3">
                <a:shade val="45000"/>
                <a:satMod val="135000"/>
              </a:schemeClr>
              <a:prstClr val="white"/>
            </a:duotone>
            <a:alphaModFix amt="20000"/>
            <a:extLst>
              <a:ext uri="{28A0092B-C50C-407E-A947-70E740481C1C}">
                <a14:useLocalDpi xmlns:a14="http://schemas.microsoft.com/office/drawing/2010/main" val="0"/>
              </a:ext>
            </a:extLst>
          </a:blip>
          <a:srcRect l="17536" t="24968" r="17536" b="24731"/>
          <a:stretch/>
        </p:blipFill>
        <p:spPr bwMode="auto">
          <a:xfrm>
            <a:off x="353907" y="4871515"/>
            <a:ext cx="2636222" cy="1409204"/>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Welcome to the OneSpan Community | OneSpan Community Platform">
            <a:extLst>
              <a:ext uri="{FF2B5EF4-FFF2-40B4-BE49-F238E27FC236}">
                <a16:creationId xmlns:a16="http://schemas.microsoft.com/office/drawing/2014/main" id="{CB4A00DA-14E8-4E40-BD70-8D8169E22B70}"/>
              </a:ext>
            </a:extLst>
          </p:cNvPr>
          <p:cNvPicPr>
            <a:picLocks noChangeAspect="1" noChangeArrowheads="1"/>
          </p:cNvPicPr>
          <p:nvPr/>
        </p:nvPicPr>
        <p:blipFill rotWithShape="1">
          <a:blip r:embed="rId8">
            <a:clrChange>
              <a:clrFrom>
                <a:srgbClr val="FFFFFF"/>
              </a:clrFrom>
              <a:clrTo>
                <a:srgbClr val="FFFFFF">
                  <a:alpha val="0"/>
                </a:srgbClr>
              </a:clrTo>
            </a:clrChange>
            <a:duotone>
              <a:schemeClr val="accent3">
                <a:shade val="45000"/>
                <a:satMod val="135000"/>
              </a:schemeClr>
              <a:prstClr val="white"/>
            </a:duotone>
            <a:alphaModFix amt="20000"/>
            <a:extLst>
              <a:ext uri="{28A0092B-C50C-407E-A947-70E740481C1C}">
                <a14:useLocalDpi xmlns:a14="http://schemas.microsoft.com/office/drawing/2010/main" val="0"/>
              </a:ext>
            </a:extLst>
          </a:blip>
          <a:srcRect l="7171" t="29677" r="6146" b="30677"/>
          <a:stretch/>
        </p:blipFill>
        <p:spPr bwMode="auto">
          <a:xfrm>
            <a:off x="3321429" y="5259617"/>
            <a:ext cx="2636222" cy="633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534436F-A7B4-4DFB-8B51-07C21F124132}"/>
              </a:ext>
            </a:extLst>
          </p:cNvPr>
          <p:cNvSpPr txBox="1"/>
          <p:nvPr/>
        </p:nvSpPr>
        <p:spPr>
          <a:xfrm>
            <a:off x="7737472" y="978789"/>
            <a:ext cx="3891010" cy="2062103"/>
          </a:xfrm>
          <a:prstGeom prst="rect">
            <a:avLst/>
          </a:prstGeom>
          <a:noFill/>
        </p:spPr>
        <p:txBody>
          <a:bodyPr wrap="square">
            <a:spAutoFit/>
          </a:bodyPr>
          <a:lstStyle/>
          <a:p>
            <a:pPr algn="r"/>
            <a:r>
              <a:rPr lang="en-US" sz="3200" dirty="0">
                <a:solidFill>
                  <a:schemeClr val="bg1"/>
                </a:solidFill>
                <a:latin typeface="Yu Gothic UI Light" panose="020B0300000000000000" pitchFamily="34" charset="-128"/>
                <a:ea typeface="Yu Gothic UI Light" panose="020B0300000000000000" pitchFamily="34" charset="-128"/>
              </a:rPr>
              <a:t>Want to Watch our </a:t>
            </a:r>
          </a:p>
          <a:p>
            <a:pPr algn="r"/>
            <a:r>
              <a:rPr lang="en-US" sz="3200" dirty="0">
                <a:solidFill>
                  <a:schemeClr val="bg1"/>
                </a:solidFill>
                <a:latin typeface="Yu Gothic UI Light" panose="020B0300000000000000" pitchFamily="34" charset="-128"/>
                <a:ea typeface="Yu Gothic UI Light" panose="020B0300000000000000" pitchFamily="34" charset="-128"/>
              </a:rPr>
              <a:t>Co-Founder Manage </a:t>
            </a:r>
          </a:p>
          <a:p>
            <a:pPr algn="r"/>
            <a:r>
              <a:rPr lang="en-US" sz="3200" dirty="0">
                <a:solidFill>
                  <a:schemeClr val="bg1"/>
                </a:solidFill>
                <a:latin typeface="Yu Gothic UI Light" panose="020B0300000000000000" pitchFamily="34" charset="-128"/>
                <a:ea typeface="Yu Gothic UI Light" panose="020B0300000000000000" pitchFamily="34" charset="-128"/>
              </a:rPr>
              <a:t>His Personal Portfolio </a:t>
            </a:r>
          </a:p>
          <a:p>
            <a:pPr algn="r"/>
            <a:r>
              <a:rPr lang="en-US" sz="3200" dirty="0">
                <a:solidFill>
                  <a:schemeClr val="bg1"/>
                </a:solidFill>
                <a:latin typeface="Yu Gothic UI Light" panose="020B0300000000000000" pitchFamily="34" charset="-128"/>
                <a:ea typeface="Yu Gothic UI Light" panose="020B0300000000000000" pitchFamily="34" charset="-128"/>
              </a:rPr>
              <a:t>Using OVTLYR? </a:t>
            </a:r>
          </a:p>
        </p:txBody>
      </p:sp>
      <p:pic>
        <p:nvPicPr>
          <p:cNvPr id="2" name="Picture 1">
            <a:extLst>
              <a:ext uri="{FF2B5EF4-FFF2-40B4-BE49-F238E27FC236}">
                <a16:creationId xmlns:a16="http://schemas.microsoft.com/office/drawing/2014/main" id="{97CE37BF-5C12-4E01-89CE-0E1436BDF71F}"/>
              </a:ext>
            </a:extLst>
          </p:cNvPr>
          <p:cNvPicPr>
            <a:picLocks noChangeAspect="1"/>
          </p:cNvPicPr>
          <p:nvPr/>
        </p:nvPicPr>
        <p:blipFill>
          <a:blip r:embed="rId9">
            <a:clrChange>
              <a:clrFrom>
                <a:srgbClr val="305B2A"/>
              </a:clrFrom>
              <a:clrTo>
                <a:srgbClr val="305B2A">
                  <a:alpha val="0"/>
                </a:srgbClr>
              </a:clrTo>
            </a:clrChange>
            <a:grayscl/>
            <a:extLst>
              <a:ext uri="{BEBA8EAE-BF5A-486C-A8C5-ECC9F3942E4B}">
                <a14:imgProps xmlns:a14="http://schemas.microsoft.com/office/drawing/2010/main">
                  <a14:imgLayer r:embed="rId10">
                    <a14:imgEffect>
                      <a14:brightnessContrast bright="-40000"/>
                    </a14:imgEffect>
                  </a14:imgLayer>
                </a14:imgProps>
              </a:ext>
            </a:extLst>
          </a:blip>
          <a:stretch>
            <a:fillRect/>
          </a:stretch>
        </p:blipFill>
        <p:spPr>
          <a:xfrm>
            <a:off x="6288951" y="5256646"/>
            <a:ext cx="2633472" cy="638941"/>
          </a:xfrm>
          <a:prstGeom prst="rect">
            <a:avLst/>
          </a:prstGeom>
        </p:spPr>
      </p:pic>
      <p:pic>
        <p:nvPicPr>
          <p:cNvPr id="4" name="Picture 3">
            <a:extLst>
              <a:ext uri="{FF2B5EF4-FFF2-40B4-BE49-F238E27FC236}">
                <a16:creationId xmlns:a16="http://schemas.microsoft.com/office/drawing/2014/main" id="{78AFB745-6C45-4078-956E-7187E1CE7E55}"/>
              </a:ext>
            </a:extLst>
          </p:cNvPr>
          <p:cNvPicPr>
            <a:picLocks noChangeAspect="1"/>
          </p:cNvPicPr>
          <p:nvPr/>
        </p:nvPicPr>
        <p:blipFill>
          <a:blip r:embed="rId11">
            <a:clrChange>
              <a:clrFrom>
                <a:srgbClr val="FFFFFF"/>
              </a:clrFrom>
              <a:clrTo>
                <a:srgbClr val="FFFFFF">
                  <a:alpha val="0"/>
                </a:srgbClr>
              </a:clrTo>
            </a:clrChange>
            <a:grayscl/>
          </a:blip>
          <a:stretch>
            <a:fillRect/>
          </a:stretch>
        </p:blipFill>
        <p:spPr>
          <a:xfrm>
            <a:off x="9253723" y="4757115"/>
            <a:ext cx="2633472" cy="1638001"/>
          </a:xfrm>
          <a:prstGeom prst="rect">
            <a:avLst/>
          </a:prstGeom>
        </p:spPr>
      </p:pic>
    </p:spTree>
    <p:extLst>
      <p:ext uri="{BB962C8B-B14F-4D97-AF65-F5344CB8AC3E}">
        <p14:creationId xmlns:p14="http://schemas.microsoft.com/office/powerpoint/2010/main" val="3858813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3ED3B6-44CF-4535-99CD-CFEA0BADAB80}"/>
              </a:ext>
            </a:extLst>
          </p:cNvPr>
          <p:cNvSpPr txBox="1"/>
          <p:nvPr/>
        </p:nvSpPr>
        <p:spPr>
          <a:xfrm>
            <a:off x="0" y="461665"/>
            <a:ext cx="12192000" cy="5569089"/>
          </a:xfrm>
          <a:prstGeom prst="rect">
            <a:avLst/>
          </a:prstGeom>
          <a:noFill/>
          <a:ln w="12700">
            <a:solidFill>
              <a:schemeClr val="tx1"/>
            </a:solidFill>
          </a:ln>
        </p:spPr>
        <p:txBody>
          <a:bodyPr wrap="square">
            <a:spAutoFit/>
          </a:bodyPr>
          <a:lstStyle/>
          <a:p>
            <a:pPr marL="0" marR="0">
              <a:spcBef>
                <a:spcPts val="0"/>
              </a:spcBef>
              <a:spcAft>
                <a:spcPts val="0"/>
              </a:spcAft>
            </a:pPr>
            <a:r>
              <a:rPr lang="en-US" sz="1200" b="1" kern="1200" dirty="0">
                <a:solidFill>
                  <a:srgbClr val="000000"/>
                </a:solidFill>
                <a:effectLst/>
                <a:latin typeface="Yu Gothic UI Light" panose="020B0300000000000000" pitchFamily="34" charset="-128"/>
                <a:ea typeface="Yu Gothic UI Light" panose="020B0300000000000000" pitchFamily="34" charset="-128"/>
              </a:rPr>
              <a:t>What is Behavioral Finance?</a:t>
            </a:r>
            <a:endParaRPr lang="en-US" sz="1200" dirty="0">
              <a:effectLst/>
              <a:latin typeface="Yu Gothic UI Light" panose="020B0300000000000000" pitchFamily="34" charset="-128"/>
              <a:ea typeface="Yu Gothic UI Light" panose="020B0300000000000000" pitchFamily="34" charset="-128"/>
            </a:endParaRPr>
          </a:p>
          <a:p>
            <a:pPr marL="457200" marR="0">
              <a:spcBef>
                <a:spcPts val="0"/>
              </a:spcBef>
              <a:spcAft>
                <a:spcPts val="0"/>
              </a:spcAft>
            </a:pPr>
            <a:r>
              <a:rPr lang="en-US" sz="1200" kern="1200" dirty="0">
                <a:solidFill>
                  <a:srgbClr val="000000"/>
                </a:solidFill>
                <a:effectLst/>
                <a:latin typeface="Yu Gothic UI Light" panose="020B0300000000000000" pitchFamily="34" charset="-128"/>
                <a:ea typeface="Yu Gothic UI Light" panose="020B0300000000000000" pitchFamily="34" charset="-128"/>
              </a:rPr>
              <a:t>Behavioral Finance is the study of how psychological influences impact market outcomes. It’s about knowing how over 200 cognitive biases affect the way you – </a:t>
            </a:r>
            <a:r>
              <a:rPr lang="en-US" sz="1200" i="1" kern="1200" dirty="0">
                <a:solidFill>
                  <a:srgbClr val="000000"/>
                </a:solidFill>
                <a:effectLst/>
                <a:latin typeface="Yu Gothic UI Light" panose="020B0300000000000000" pitchFamily="34" charset="-128"/>
                <a:ea typeface="Yu Gothic UI Light" panose="020B0300000000000000" pitchFamily="34" charset="-128"/>
              </a:rPr>
              <a:t>and every other investor</a:t>
            </a:r>
            <a:r>
              <a:rPr lang="en-US" sz="1200" kern="1200" dirty="0">
                <a:solidFill>
                  <a:srgbClr val="000000"/>
                </a:solidFill>
                <a:effectLst/>
                <a:latin typeface="Yu Gothic UI Light" panose="020B0300000000000000" pitchFamily="34" charset="-128"/>
                <a:ea typeface="Yu Gothic UI Light" panose="020B0300000000000000" pitchFamily="34" charset="-128"/>
              </a:rPr>
              <a:t> – approach the market.</a:t>
            </a:r>
            <a:endParaRPr lang="en-US" sz="1200" dirty="0">
              <a:effectLst/>
              <a:latin typeface="Yu Gothic UI Light" panose="020B0300000000000000" pitchFamily="34" charset="-128"/>
              <a:ea typeface="Yu Gothic UI Light" panose="020B0300000000000000" pitchFamily="34" charset="-128"/>
            </a:endParaRPr>
          </a:p>
          <a:p>
            <a:pPr marL="457200" marR="0">
              <a:spcBef>
                <a:spcPts val="0"/>
              </a:spcBef>
              <a:spcAft>
                <a:spcPts val="0"/>
              </a:spcAft>
            </a:pPr>
            <a:r>
              <a:rPr lang="en-US" sz="600" kern="1200" dirty="0">
                <a:solidFill>
                  <a:srgbClr val="000000"/>
                </a:solidFill>
                <a:effectLst/>
                <a:latin typeface="Yu Gothic UI Light" panose="020B0300000000000000" pitchFamily="34" charset="-128"/>
                <a:ea typeface="Yu Gothic UI Light" panose="020B0300000000000000" pitchFamily="34" charset="-128"/>
              </a:rPr>
              <a:t> </a:t>
            </a:r>
            <a:endParaRPr lang="en-US" sz="1200" dirty="0">
              <a:effectLst/>
              <a:latin typeface="Yu Gothic UI Light" panose="020B0300000000000000" pitchFamily="34" charset="-128"/>
              <a:ea typeface="Yu Gothic UI Light" panose="020B0300000000000000" pitchFamily="34" charset="-128"/>
            </a:endParaRPr>
          </a:p>
          <a:p>
            <a:pPr marL="457200" marR="0">
              <a:spcBef>
                <a:spcPts val="0"/>
              </a:spcBef>
              <a:spcAft>
                <a:spcPts val="0"/>
              </a:spcAft>
            </a:pPr>
            <a:r>
              <a:rPr lang="en-US" sz="1200" kern="1200" dirty="0">
                <a:solidFill>
                  <a:srgbClr val="000000"/>
                </a:solidFill>
                <a:effectLst/>
                <a:latin typeface="Yu Gothic UI Light" panose="020B0300000000000000" pitchFamily="34" charset="-128"/>
                <a:ea typeface="Yu Gothic UI Light" panose="020B0300000000000000" pitchFamily="34" charset="-128"/>
              </a:rPr>
              <a:t>Some of the measured biases OVTLYR behavioral analytics are derived from evolve incrementally, whereas others may shift dramatically (typically in conjunction with a major catalytic event, but not always). Datapoints are collected daily prior to running the trajectory prediction model, and likewise the portal is updated daily prior to market open.</a:t>
            </a:r>
            <a:endParaRPr lang="en-US" sz="1200" dirty="0">
              <a:effectLst/>
              <a:latin typeface="Yu Gothic UI Light" panose="020B0300000000000000" pitchFamily="34" charset="-128"/>
              <a:ea typeface="Yu Gothic UI Light" panose="020B0300000000000000" pitchFamily="34" charset="-128"/>
            </a:endParaRPr>
          </a:p>
          <a:p>
            <a:pPr marL="457200" marR="0">
              <a:spcBef>
                <a:spcPts val="0"/>
              </a:spcBef>
              <a:spcAft>
                <a:spcPts val="0"/>
              </a:spcAft>
            </a:pPr>
            <a:r>
              <a:rPr lang="en-US" sz="600" dirty="0">
                <a:effectLst/>
                <a:latin typeface="Yu Gothic UI Light" panose="020B0300000000000000" pitchFamily="34" charset="-128"/>
                <a:ea typeface="Yu Gothic UI Light" panose="020B0300000000000000" pitchFamily="34" charset="-128"/>
              </a:rPr>
              <a:t> </a:t>
            </a:r>
            <a:endParaRPr lang="en-US" sz="1200" dirty="0">
              <a:effectLst/>
              <a:latin typeface="Yu Gothic UI Light" panose="020B0300000000000000" pitchFamily="34" charset="-128"/>
              <a:ea typeface="Yu Gothic UI Light" panose="020B0300000000000000" pitchFamily="34" charset="-128"/>
            </a:endParaRPr>
          </a:p>
          <a:p>
            <a:pPr marL="0" marR="0">
              <a:spcBef>
                <a:spcPts val="0"/>
              </a:spcBef>
              <a:spcAft>
                <a:spcPts val="0"/>
              </a:spcAft>
            </a:pPr>
            <a:r>
              <a:rPr lang="en-US" sz="1200" b="1" kern="1200" dirty="0">
                <a:solidFill>
                  <a:srgbClr val="000000"/>
                </a:solidFill>
                <a:effectLst/>
                <a:latin typeface="Yu Gothic UI Light" panose="020B0300000000000000" pitchFamily="34" charset="-128"/>
                <a:ea typeface="Yu Gothic UI Light" panose="020B0300000000000000" pitchFamily="34" charset="-128"/>
              </a:rPr>
              <a:t>Why are Behavioral Analytics Important?</a:t>
            </a:r>
            <a:endParaRPr lang="en-US" sz="1200" dirty="0">
              <a:effectLst/>
              <a:latin typeface="Yu Gothic UI Light" panose="020B0300000000000000" pitchFamily="34" charset="-128"/>
              <a:ea typeface="Yu Gothic UI Light" panose="020B0300000000000000" pitchFamily="34" charset="-128"/>
            </a:endParaRPr>
          </a:p>
          <a:p>
            <a:pPr marL="457200" marR="0">
              <a:spcBef>
                <a:spcPts val="0"/>
              </a:spcBef>
              <a:spcAft>
                <a:spcPts val="0"/>
              </a:spcAft>
            </a:pPr>
            <a:r>
              <a:rPr lang="en-US" sz="1200" kern="1200" dirty="0">
                <a:solidFill>
                  <a:srgbClr val="000000"/>
                </a:solidFill>
                <a:effectLst/>
                <a:latin typeface="Yu Gothic UI Light" panose="020B0300000000000000" pitchFamily="34" charset="-128"/>
                <a:ea typeface="Yu Gothic UI Light" panose="020B0300000000000000" pitchFamily="34" charset="-128"/>
              </a:rPr>
              <a:t>Think of the market like a lion and everyone interacting with it a gazelle. Lions eat gazelles, but only from the back of the herd. Understanding where the “herd” is currently and the next direction it’s most likely to take is priceless when it comes to avoiding the lion’s claws &amp; jaws.</a:t>
            </a:r>
            <a:endParaRPr lang="en-US" sz="1200" dirty="0">
              <a:effectLst/>
              <a:latin typeface="Yu Gothic UI Light" panose="020B0300000000000000" pitchFamily="34" charset="-128"/>
              <a:ea typeface="Yu Gothic UI Light" panose="020B0300000000000000" pitchFamily="34" charset="-128"/>
            </a:endParaRPr>
          </a:p>
          <a:p>
            <a:pPr marL="457200" marR="0">
              <a:spcBef>
                <a:spcPts val="0"/>
              </a:spcBef>
              <a:spcAft>
                <a:spcPts val="0"/>
              </a:spcAft>
            </a:pPr>
            <a:r>
              <a:rPr lang="en-US" sz="600" kern="1200" dirty="0">
                <a:solidFill>
                  <a:srgbClr val="000000"/>
                </a:solidFill>
                <a:effectLst/>
                <a:latin typeface="Yu Gothic UI Light" panose="020B0300000000000000" pitchFamily="34" charset="-128"/>
                <a:ea typeface="Yu Gothic UI Light" panose="020B0300000000000000" pitchFamily="34" charset="-128"/>
              </a:rPr>
              <a:t> </a:t>
            </a:r>
            <a:endParaRPr lang="en-US" sz="1200" dirty="0">
              <a:effectLst/>
              <a:latin typeface="Yu Gothic UI Light" panose="020B0300000000000000" pitchFamily="34" charset="-128"/>
              <a:ea typeface="Yu Gothic UI Light" panose="020B0300000000000000" pitchFamily="34" charset="-128"/>
            </a:endParaRPr>
          </a:p>
          <a:p>
            <a:pPr marL="457200" marR="0">
              <a:spcBef>
                <a:spcPts val="0"/>
              </a:spcBef>
              <a:spcAft>
                <a:spcPts val="0"/>
              </a:spcAft>
            </a:pPr>
            <a:r>
              <a:rPr lang="en-US" sz="1200" kern="1200" dirty="0">
                <a:solidFill>
                  <a:srgbClr val="000000"/>
                </a:solidFill>
                <a:effectLst/>
                <a:latin typeface="Yu Gothic UI Light" panose="020B0300000000000000" pitchFamily="34" charset="-128"/>
                <a:ea typeface="Yu Gothic UI Light" panose="020B0300000000000000" pitchFamily="34" charset="-128"/>
              </a:rPr>
              <a:t>Just as behavioral analytics require financial context to offer </a:t>
            </a:r>
            <a:r>
              <a:rPr lang="en-US" sz="1200" kern="1200" dirty="0" err="1">
                <a:solidFill>
                  <a:srgbClr val="000000"/>
                </a:solidFill>
                <a:effectLst/>
                <a:latin typeface="Yu Gothic UI Light" panose="020B0300000000000000" pitchFamily="34" charset="-128"/>
                <a:ea typeface="Yu Gothic UI Light" panose="020B0300000000000000" pitchFamily="34" charset="-128"/>
              </a:rPr>
              <a:t>explainability</a:t>
            </a:r>
            <a:r>
              <a:rPr lang="en-US" sz="1200" kern="1200" dirty="0">
                <a:solidFill>
                  <a:srgbClr val="000000"/>
                </a:solidFill>
                <a:effectLst/>
                <a:latin typeface="Yu Gothic UI Light" panose="020B0300000000000000" pitchFamily="34" charset="-128"/>
                <a:ea typeface="Yu Gothic UI Light" panose="020B0300000000000000" pitchFamily="34" charset="-128"/>
              </a:rPr>
              <a:t>, fundamental &amp; technical analysis require visibility on market participant behaviors to fully identify opportunities that are both purposely contrarian and rational.</a:t>
            </a:r>
            <a:endParaRPr lang="en-US" sz="1200" dirty="0">
              <a:effectLst/>
              <a:latin typeface="Yu Gothic UI Light" panose="020B0300000000000000" pitchFamily="34" charset="-128"/>
              <a:ea typeface="Yu Gothic UI Light" panose="020B0300000000000000" pitchFamily="34" charset="-128"/>
            </a:endParaRPr>
          </a:p>
          <a:p>
            <a:pPr marL="457200" marR="0">
              <a:spcBef>
                <a:spcPts val="0"/>
              </a:spcBef>
              <a:spcAft>
                <a:spcPts val="0"/>
              </a:spcAft>
            </a:pPr>
            <a:r>
              <a:rPr lang="en-US" sz="600" kern="1200" dirty="0">
                <a:solidFill>
                  <a:srgbClr val="000000"/>
                </a:solidFill>
                <a:effectLst/>
                <a:latin typeface="Yu Gothic UI Light" panose="020B0300000000000000" pitchFamily="34" charset="-128"/>
                <a:ea typeface="Yu Gothic UI Light" panose="020B0300000000000000" pitchFamily="34" charset="-128"/>
              </a:rPr>
              <a:t> </a:t>
            </a:r>
            <a:endParaRPr lang="en-US" sz="1200" dirty="0">
              <a:effectLst/>
              <a:latin typeface="Yu Gothic UI Light" panose="020B0300000000000000" pitchFamily="34" charset="-128"/>
              <a:ea typeface="Yu Gothic UI Light" panose="020B0300000000000000" pitchFamily="34" charset="-128"/>
            </a:endParaRPr>
          </a:p>
          <a:p>
            <a:pPr marL="0" marR="0">
              <a:spcBef>
                <a:spcPts val="0"/>
              </a:spcBef>
              <a:spcAft>
                <a:spcPts val="0"/>
              </a:spcAft>
            </a:pPr>
            <a:r>
              <a:rPr lang="en-US" sz="1200" b="1" kern="1200" dirty="0">
                <a:solidFill>
                  <a:srgbClr val="000000"/>
                </a:solidFill>
                <a:effectLst/>
                <a:latin typeface="Yu Gothic UI Light" panose="020B0300000000000000" pitchFamily="34" charset="-128"/>
                <a:ea typeface="Yu Gothic UI Light" panose="020B0300000000000000" pitchFamily="34" charset="-128"/>
              </a:rPr>
              <a:t>What Does a Typical Position Duration with OVTLYR Look Like?</a:t>
            </a:r>
            <a:endParaRPr lang="en-US" sz="1200" dirty="0">
              <a:effectLst/>
              <a:latin typeface="Yu Gothic UI Light" panose="020B0300000000000000" pitchFamily="34" charset="-128"/>
              <a:ea typeface="Yu Gothic UI Light" panose="020B0300000000000000" pitchFamily="34" charset="-128"/>
            </a:endParaRPr>
          </a:p>
          <a:p>
            <a:pPr marL="457200" marR="0">
              <a:spcBef>
                <a:spcPts val="0"/>
              </a:spcBef>
              <a:spcAft>
                <a:spcPts val="0"/>
              </a:spcAft>
            </a:pPr>
            <a:r>
              <a:rPr lang="en-US" sz="1200" kern="1200" dirty="0">
                <a:solidFill>
                  <a:srgbClr val="000000"/>
                </a:solidFill>
                <a:effectLst/>
                <a:latin typeface="Yu Gothic UI Light" panose="020B0300000000000000" pitchFamily="34" charset="-128"/>
                <a:ea typeface="Yu Gothic UI Light" panose="020B0300000000000000" pitchFamily="34" charset="-128"/>
              </a:rPr>
              <a:t>Behaviors take time to manifest into opportunities, and the amount of time can fluctuate. There is no crystal ball for the stock market, but in thorough testing we have observed the following:</a:t>
            </a:r>
            <a:endParaRPr lang="en-US" sz="1200" dirty="0">
              <a:effectLst/>
              <a:latin typeface="Yu Gothic UI Light" panose="020B0300000000000000" pitchFamily="34" charset="-128"/>
              <a:ea typeface="Yu Gothic UI Light" panose="020B0300000000000000" pitchFamily="34" charset="-128"/>
            </a:endParaRPr>
          </a:p>
          <a:p>
            <a:pPr marL="742950" marR="0" lvl="1" indent="-285750">
              <a:spcBef>
                <a:spcPts val="0"/>
              </a:spcBef>
              <a:spcAft>
                <a:spcPts val="0"/>
              </a:spcAft>
              <a:buFont typeface="Arial" panose="020B0604020202020204" pitchFamily="34" charset="0"/>
              <a:buChar char="•"/>
              <a:tabLst>
                <a:tab pos="914400" algn="l"/>
              </a:tabLst>
            </a:pPr>
            <a:r>
              <a:rPr lang="en-US" sz="1200" kern="1200" dirty="0">
                <a:solidFill>
                  <a:srgbClr val="000000"/>
                </a:solidFill>
                <a:effectLst/>
                <a:latin typeface="Yu Gothic UI Light" panose="020B0300000000000000" pitchFamily="34" charset="-128"/>
                <a:ea typeface="Yu Gothic UI Light" panose="020B0300000000000000" pitchFamily="34" charset="-128"/>
                <a:cs typeface="Times New Roman" panose="02020603050405020304" pitchFamily="18" charset="0"/>
              </a:rPr>
              <a:t>During periods of extreme volatility (or with generally more volatile assets), OVTLYR behavioral analytics reflect ideal holding periods of approximately a month on average.</a:t>
            </a:r>
            <a:endPar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742950" marR="0" lvl="1" indent="-285750">
              <a:spcBef>
                <a:spcPts val="0"/>
              </a:spcBef>
              <a:spcAft>
                <a:spcPts val="0"/>
              </a:spcAft>
              <a:buFont typeface="Arial" panose="020B0604020202020204" pitchFamily="34" charset="0"/>
              <a:buChar char="•"/>
              <a:tabLst>
                <a:tab pos="914400" algn="l"/>
              </a:tabLst>
            </a:pPr>
            <a:r>
              <a:rPr lang="en-US" sz="1200" kern="1200" dirty="0">
                <a:solidFill>
                  <a:srgbClr val="000000"/>
                </a:solidFill>
                <a:effectLst/>
                <a:latin typeface="Yu Gothic UI Light" panose="020B0300000000000000" pitchFamily="34" charset="-128"/>
                <a:ea typeface="Yu Gothic UI Light" panose="020B0300000000000000" pitchFamily="34" charset="-128"/>
                <a:cs typeface="Times New Roman" panose="02020603050405020304" pitchFamily="18" charset="0"/>
              </a:rPr>
              <a:t>During periods of reduced or average volatility, ideal holding periods may last several months, quarters, even beyond a year in some cases.</a:t>
            </a:r>
            <a:endPar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spcBef>
                <a:spcPts val="0"/>
              </a:spcBef>
              <a:spcAft>
                <a:spcPts val="0"/>
              </a:spcAft>
            </a:pPr>
            <a:r>
              <a:rPr lang="en-US" sz="600" kern="1200" dirty="0">
                <a:solidFill>
                  <a:srgbClr val="FF0000"/>
                </a:solidFill>
                <a:effectLst/>
                <a:latin typeface="Yu Gothic UI Light" panose="020B0300000000000000" pitchFamily="34" charset="-128"/>
                <a:ea typeface="Yu Gothic UI Light" panose="020B0300000000000000" pitchFamily="34" charset="-128"/>
              </a:rPr>
              <a:t> </a:t>
            </a:r>
            <a:endParaRPr lang="en-US" sz="1200" dirty="0">
              <a:effectLst/>
              <a:latin typeface="Yu Gothic UI Light" panose="020B0300000000000000" pitchFamily="34" charset="-128"/>
              <a:ea typeface="Yu Gothic UI Light" panose="020B0300000000000000" pitchFamily="34" charset="-128"/>
            </a:endParaRPr>
          </a:p>
          <a:p>
            <a:pPr marL="457200" marR="0">
              <a:spcBef>
                <a:spcPts val="0"/>
              </a:spcBef>
              <a:spcAft>
                <a:spcPts val="0"/>
              </a:spcAft>
            </a:pPr>
            <a:r>
              <a:rPr lang="en-US" sz="1200" kern="1200" dirty="0">
                <a:solidFill>
                  <a:srgbClr val="FF0000"/>
                </a:solidFill>
                <a:effectLst/>
                <a:latin typeface="Yu Gothic UI Light" panose="020B0300000000000000" pitchFamily="34" charset="-128"/>
                <a:ea typeface="Yu Gothic UI Light" panose="020B0300000000000000" pitchFamily="34" charset="-128"/>
              </a:rPr>
              <a:t>Please refer to the directional volatility histograms for additional visibility into the relationship between volatility and ideal holding times.	</a:t>
            </a:r>
            <a:r>
              <a:rPr lang="en-US" sz="1200" i="1" kern="1200" dirty="0">
                <a:solidFill>
                  <a:srgbClr val="FF0000"/>
                </a:solidFill>
                <a:effectLst/>
                <a:latin typeface="Yu Gothic UI Light" panose="020B0300000000000000" pitchFamily="34" charset="-128"/>
                <a:ea typeface="Yu Gothic UI Light" panose="020B0300000000000000" pitchFamily="34" charset="-128"/>
              </a:rPr>
              <a:t>[include text when feature is available]</a:t>
            </a:r>
            <a:endParaRPr lang="en-US" sz="1200" dirty="0">
              <a:effectLst/>
              <a:latin typeface="Yu Gothic UI Light" panose="020B0300000000000000" pitchFamily="34" charset="-128"/>
              <a:ea typeface="Yu Gothic UI Light" panose="020B0300000000000000" pitchFamily="34" charset="-128"/>
            </a:endParaRPr>
          </a:p>
          <a:p>
            <a:pPr marL="457200" marR="0">
              <a:lnSpc>
                <a:spcPct val="107000"/>
              </a:lnSpc>
              <a:spcBef>
                <a:spcPts val="0"/>
              </a:spcBef>
              <a:spcAft>
                <a:spcPts val="0"/>
              </a:spcAft>
            </a:pPr>
            <a:r>
              <a:rPr lang="en-US" sz="600" dirty="0">
                <a:effectLst/>
                <a:latin typeface="Yu Gothic UI Light" panose="020B0300000000000000" pitchFamily="34" charset="-128"/>
                <a:ea typeface="Yu Gothic UI Light" panose="020B0300000000000000" pitchFamily="34" charset="-128"/>
                <a:cs typeface="Times New Roman" panose="02020603050405020304" pitchFamily="18" charset="0"/>
              </a:rPr>
              <a:t>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0" marR="0">
              <a:lnSpc>
                <a:spcPct val="107000"/>
              </a:lnSpc>
              <a:spcBef>
                <a:spcPts val="0"/>
              </a:spcBef>
              <a:spcAft>
                <a:spcPts val="0"/>
              </a:spcAft>
            </a:pPr>
            <a:r>
              <a:rPr lang="en-US" sz="1200" b="1" dirty="0">
                <a:effectLst/>
                <a:latin typeface="Yu Gothic UI Light" panose="020B0300000000000000" pitchFamily="34" charset="-128"/>
                <a:ea typeface="Yu Gothic UI Light" panose="020B0300000000000000" pitchFamily="34" charset="-128"/>
                <a:cs typeface="Times New Roman" panose="02020603050405020304" pitchFamily="18" charset="0"/>
              </a:rPr>
              <a:t>What do the Discount and Premium Lists Represent?</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OVTLYR will rank every symbol in our database. You can think of these rankings as the combined oscillator/heatmap value for a particular symbol. Symbols on the Discount side will typically have low oscillator values and a red heatmap while those on the Premium side will typically have high oscillator values and a blue heatmap.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600" dirty="0">
                <a:effectLst/>
                <a:latin typeface="Yu Gothic UI Light" panose="020B0300000000000000" pitchFamily="34" charset="-128"/>
                <a:ea typeface="Yu Gothic UI Light" panose="020B0300000000000000" pitchFamily="34" charset="-128"/>
                <a:cs typeface="Times New Roman" panose="02020603050405020304" pitchFamily="18" charset="0"/>
              </a:rPr>
              <a:t>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0" marR="0">
              <a:lnSpc>
                <a:spcPct val="107000"/>
              </a:lnSpc>
              <a:spcBef>
                <a:spcPts val="0"/>
              </a:spcBef>
              <a:spcAft>
                <a:spcPts val="0"/>
              </a:spcAft>
            </a:pPr>
            <a:r>
              <a:rPr lang="en-US" sz="1200" b="1" dirty="0">
                <a:effectLst/>
                <a:latin typeface="Yu Gothic UI Light" panose="020B0300000000000000" pitchFamily="34" charset="-128"/>
                <a:ea typeface="Yu Gothic UI Light" panose="020B0300000000000000" pitchFamily="34" charset="-128"/>
                <a:cs typeface="Times New Roman" panose="02020603050405020304" pitchFamily="18" charset="0"/>
              </a:rPr>
              <a:t>Will OVTLYR Help Me Identify Opportunities to Short a Stock?</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Please note: OVTLYR is optimized for long-only exposure. For example: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914400" marR="0">
              <a:lnSpc>
                <a:spcPct val="107000"/>
              </a:lnSpc>
              <a:spcBef>
                <a:spcPts val="0"/>
              </a:spcBef>
              <a:spcAft>
                <a:spcPts val="0"/>
              </a:spcAf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An asset may appear in the Premium list, indicating an irrationally high exuberance toward the asset and an opportunity to rebalance into other assets with a greater potential for appreciation. This does not necessarily mean the asset appearing on the Premium list is likely to depreciate significantly in the near future.</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600" dirty="0">
                <a:effectLst/>
                <a:latin typeface="Yu Gothic UI Light" panose="020B0300000000000000" pitchFamily="34" charset="-128"/>
                <a:ea typeface="Yu Gothic UI Light" panose="020B0300000000000000" pitchFamily="34" charset="-128"/>
                <a:cs typeface="Times New Roman" panose="02020603050405020304" pitchFamily="18" charset="0"/>
              </a:rPr>
              <a:t>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We strongly encourage OVTLYR members to review the relationships between the predictive trajectory oscillator, observed behavioral heatmaps and time elapsed for any asset they intend to take a position on.</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p:txBody>
      </p:sp>
      <p:sp>
        <p:nvSpPr>
          <p:cNvPr id="4" name="TextBox 3">
            <a:extLst>
              <a:ext uri="{FF2B5EF4-FFF2-40B4-BE49-F238E27FC236}">
                <a16:creationId xmlns:a16="http://schemas.microsoft.com/office/drawing/2014/main" id="{3DB590F9-2F1A-41E9-8CED-68DC05C35A58}"/>
              </a:ext>
            </a:extLst>
          </p:cNvPr>
          <p:cNvSpPr txBox="1"/>
          <p:nvPr/>
        </p:nvSpPr>
        <p:spPr>
          <a:xfrm>
            <a:off x="0" y="0"/>
            <a:ext cx="819786" cy="461665"/>
          </a:xfrm>
          <a:prstGeom prst="rect">
            <a:avLst/>
          </a:prstGeom>
          <a:noFill/>
        </p:spPr>
        <p:txBody>
          <a:bodyPr wrap="square">
            <a:spAutoFit/>
          </a:bodyPr>
          <a:lstStyle/>
          <a:p>
            <a:r>
              <a:rPr lang="en-US" sz="2400" i="1" dirty="0">
                <a:solidFill>
                  <a:srgbClr val="FF0000"/>
                </a:solidFill>
                <a:latin typeface="+mj-lt"/>
                <a:ea typeface="Yu Gothic UI Light" panose="020B0300000000000000" pitchFamily="34" charset="-128"/>
              </a:rPr>
              <a:t>FAQs</a:t>
            </a:r>
            <a:endParaRPr lang="en-US" i="1" dirty="0">
              <a:solidFill>
                <a:srgbClr val="FF0000"/>
              </a:solidFill>
              <a:latin typeface="+mj-lt"/>
              <a:ea typeface="Yu Gothic UI Light" panose="020B0300000000000000" pitchFamily="34" charset="-128"/>
            </a:endParaRPr>
          </a:p>
        </p:txBody>
      </p:sp>
    </p:spTree>
    <p:extLst>
      <p:ext uri="{BB962C8B-B14F-4D97-AF65-F5344CB8AC3E}">
        <p14:creationId xmlns:p14="http://schemas.microsoft.com/office/powerpoint/2010/main" val="3675626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3ED3B6-44CF-4535-99CD-CFEA0BADAB80}"/>
              </a:ext>
            </a:extLst>
          </p:cNvPr>
          <p:cNvSpPr txBox="1"/>
          <p:nvPr/>
        </p:nvSpPr>
        <p:spPr>
          <a:xfrm>
            <a:off x="0" y="461665"/>
            <a:ext cx="12192000" cy="4721805"/>
          </a:xfrm>
          <a:prstGeom prst="rect">
            <a:avLst/>
          </a:prstGeom>
          <a:noFill/>
          <a:ln w="12700">
            <a:solidFill>
              <a:schemeClr val="tx1"/>
            </a:solidFill>
          </a:ln>
        </p:spPr>
        <p:txBody>
          <a:bodyPr wrap="square">
            <a:spAutoFit/>
          </a:bodyPr>
          <a:lstStyle/>
          <a:p>
            <a:pPr marL="0" marR="0">
              <a:lnSpc>
                <a:spcPct val="107000"/>
              </a:lnSpc>
              <a:spcBef>
                <a:spcPts val="0"/>
              </a:spcBef>
              <a:spcAft>
                <a:spcPts val="0"/>
              </a:spcAft>
            </a:pPr>
            <a:r>
              <a:rPr lang="en-US" sz="1200" b="1" dirty="0">
                <a:effectLst/>
                <a:latin typeface="Yu Gothic UI Light" panose="020B0300000000000000" pitchFamily="34" charset="-128"/>
                <a:ea typeface="Yu Gothic UI Light" panose="020B0300000000000000" pitchFamily="34" charset="-128"/>
                <a:cs typeface="Times New Roman" panose="02020603050405020304" pitchFamily="18" charset="0"/>
              </a:rPr>
              <a:t>Where Can I Learn More About How to Use OVTLYR?</a:t>
            </a:r>
          </a:p>
          <a:p>
            <a:pPr lvl="1">
              <a:lnSpc>
                <a:spcPct val="107000"/>
              </a:lnSpc>
            </a:pPr>
            <a:r>
              <a:rPr lang="en-US" sz="1200" dirty="0">
                <a:latin typeface="Yu Gothic UI Light" panose="020B0300000000000000" pitchFamily="34" charset="-128"/>
                <a:ea typeface="Yu Gothic UI Light" panose="020B0300000000000000" pitchFamily="34" charset="-128"/>
                <a:cs typeface="Times New Roman" panose="02020603050405020304" pitchFamily="18" charset="0"/>
              </a:rPr>
              <a:t>Please visit our Resources directory </a:t>
            </a:r>
            <a:r>
              <a:rPr lang="en-US" sz="1200" u="sng" dirty="0">
                <a:solidFill>
                  <a:srgbClr val="0563C1"/>
                </a:solidFill>
                <a:effectLst/>
                <a:latin typeface="Yu Gothic UI Light" panose="020B0300000000000000" pitchFamily="34" charset="-128"/>
                <a:ea typeface="Yu Gothic UI Light" panose="020B0300000000000000" pitchFamily="34" charset="-128"/>
                <a:cs typeface="Times New Roman" panose="02020603050405020304" pitchFamily="18" charset="0"/>
                <a:hlinkClick r:id="rId2"/>
              </a:rPr>
              <a:t>HERE</a:t>
            </a: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a:t>
            </a:r>
          </a:p>
          <a:p>
            <a:pPr lvl="1">
              <a:lnSpc>
                <a:spcPct val="107000"/>
              </a:lnSpc>
            </a:pPr>
            <a:endParaRPr lang="en-US" sz="6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lvl="1">
              <a:lnSpc>
                <a:spcPct val="107000"/>
              </a:lnSpc>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You may also join one of our periodic live webinar presentations. Sign up with just an email address, and we will email notices in advance. If you happen to miss a webinar you can catch the replay on </a:t>
            </a: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hlinkClick r:id="rId3"/>
              </a:rPr>
              <a:t>YouTube</a:t>
            </a: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 along with other OVTLYR content.</a:t>
            </a:r>
          </a:p>
          <a:p>
            <a:pPr lvl="1">
              <a:lnSpc>
                <a:spcPct val="107000"/>
              </a:lnSpc>
            </a:pPr>
            <a:endParaRPr lang="en-US" sz="600" dirty="0">
              <a:latin typeface="Yu Gothic UI Light" panose="020B0300000000000000" pitchFamily="34" charset="-128"/>
              <a:ea typeface="Yu Gothic UI Light" panose="020B0300000000000000" pitchFamily="34" charset="-128"/>
              <a:cs typeface="Times New Roman" panose="02020603050405020304" pitchFamily="18" charset="0"/>
            </a:endParaRPr>
          </a:p>
          <a:p>
            <a:pPr lvl="1">
              <a:lnSpc>
                <a:spcPct val="107000"/>
              </a:lnSpc>
            </a:pPr>
            <a:r>
              <a:rPr lang="en-US" sz="1200" dirty="0">
                <a:latin typeface="Yu Gothic UI Light" panose="020B0300000000000000" pitchFamily="34" charset="-128"/>
                <a:ea typeface="Yu Gothic UI Light" panose="020B0300000000000000" pitchFamily="34" charset="-128"/>
                <a:cs typeface="Times New Roman" panose="02020603050405020304" pitchFamily="18" charset="0"/>
              </a:rPr>
              <a:t>At any time, you may contact us directly through the Feedback section of the portal, or by emailing us at </a:t>
            </a:r>
            <a:r>
              <a:rPr lang="en-US" sz="1200" dirty="0">
                <a:latin typeface="Yu Gothic UI Light" panose="020B0300000000000000" pitchFamily="34" charset="-128"/>
                <a:ea typeface="Yu Gothic UI Light" panose="020B0300000000000000" pitchFamily="34" charset="-128"/>
                <a:cs typeface="Times New Roman" panose="02020603050405020304" pitchFamily="18" charset="0"/>
                <a:hlinkClick r:id="rId4"/>
              </a:rPr>
              <a:t>support@ovtlyr.com</a:t>
            </a:r>
            <a:r>
              <a:rPr lang="en-US" sz="1200" dirty="0">
                <a:latin typeface="Yu Gothic UI Light" panose="020B0300000000000000" pitchFamily="34" charset="-128"/>
                <a:ea typeface="Yu Gothic UI Light" panose="020B0300000000000000" pitchFamily="34" charset="-128"/>
                <a:cs typeface="Times New Roman" panose="02020603050405020304" pitchFamily="18" charset="0"/>
              </a:rPr>
              <a:t>.</a:t>
            </a:r>
          </a:p>
          <a:p>
            <a:pPr lvl="1">
              <a:lnSpc>
                <a:spcPct val="107000"/>
              </a:lnSpc>
            </a:pPr>
            <a:endParaRPr lang="en-US" sz="6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lvl="1">
              <a:lnSpc>
                <a:spcPct val="107000"/>
              </a:lnSpc>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If you prefer social media, you can find us on </a:t>
            </a: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hlinkClick r:id="rId5"/>
              </a:rPr>
              <a:t>Facebook</a:t>
            </a: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 </a:t>
            </a: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hlinkClick r:id="rId6"/>
              </a:rPr>
              <a:t>Instagram</a:t>
            </a: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 and </a:t>
            </a: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hlinkClick r:id="rId7"/>
              </a:rPr>
              <a:t>LinkedIn</a:t>
            </a: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a:t>
            </a:r>
          </a:p>
          <a:p>
            <a:pPr marL="0" marR="0">
              <a:lnSpc>
                <a:spcPct val="107000"/>
              </a:lnSpc>
              <a:spcBef>
                <a:spcPts val="0"/>
              </a:spcBef>
              <a:spcAft>
                <a:spcPts val="0"/>
              </a:spcAft>
            </a:pPr>
            <a:endParaRPr lang="en-US" sz="600" b="1" dirty="0">
              <a:latin typeface="Yu Gothic UI Light" panose="020B0300000000000000" pitchFamily="34" charset="-128"/>
              <a:ea typeface="Yu Gothic UI Light" panose="020B0300000000000000" pitchFamily="34" charset="-128"/>
              <a:cs typeface="Times New Roman" panose="02020603050405020304" pitchFamily="18" charset="0"/>
            </a:endParaRPr>
          </a:p>
          <a:p>
            <a:pPr marL="0" marR="0">
              <a:lnSpc>
                <a:spcPct val="107000"/>
              </a:lnSpc>
              <a:spcBef>
                <a:spcPts val="0"/>
              </a:spcBef>
              <a:spcAft>
                <a:spcPts val="0"/>
              </a:spcAft>
            </a:pPr>
            <a:r>
              <a:rPr lang="en-US" sz="1200" b="1" dirty="0">
                <a:effectLst/>
                <a:latin typeface="Yu Gothic UI Light" panose="020B0300000000000000" pitchFamily="34" charset="-128"/>
                <a:ea typeface="Yu Gothic UI Light" panose="020B0300000000000000" pitchFamily="34" charset="-128"/>
                <a:cs typeface="Times New Roman" panose="02020603050405020304" pitchFamily="18" charset="0"/>
              </a:rPr>
              <a:t>Does OVTLYR “Re-Paint” Charts?</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Generally no. During the 2021 Pilot Program, there may be instances where significant improvements to our models and/or additional datasets going live may prompt a re-paint in order to better portray the historical impact of the given change. In these cases, we will communicate any alterations to historical charts in advance through both email and in the Updates section of the Resources menu so that you have time to collect data you consider relevant.</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600" dirty="0">
                <a:effectLst/>
                <a:latin typeface="Yu Gothic UI Light" panose="020B0300000000000000" pitchFamily="34" charset="-128"/>
                <a:ea typeface="Yu Gothic UI Light" panose="020B0300000000000000" pitchFamily="34" charset="-128"/>
                <a:cs typeface="Times New Roman" panose="02020603050405020304" pitchFamily="18" charset="0"/>
              </a:rPr>
              <a:t>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0" marR="0">
              <a:lnSpc>
                <a:spcPct val="107000"/>
              </a:lnSpc>
              <a:spcBef>
                <a:spcPts val="0"/>
              </a:spcBef>
              <a:spcAft>
                <a:spcPts val="0"/>
              </a:spcAft>
            </a:pPr>
            <a:r>
              <a:rPr lang="en-US" sz="1200" b="1" dirty="0">
                <a:effectLst/>
                <a:latin typeface="Yu Gothic UI Light" panose="020B0300000000000000" pitchFamily="34" charset="-128"/>
                <a:ea typeface="Yu Gothic UI Light" panose="020B0300000000000000" pitchFamily="34" charset="-128"/>
                <a:cs typeface="Times New Roman" panose="02020603050405020304" pitchFamily="18" charset="0"/>
              </a:rPr>
              <a:t>Why do I See a Different Close Price for a Stock on Another Website?</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consensus on end-of-day pricing (such as those used to indicate closing price on OVTLYR heatmaps) is something of a myth. Often, differences can be attributed to adjustment methodology. While we do not fully know the unpublished methodologies used by other providers, OVTLYR follows the process outlined by </a:t>
            </a:r>
            <a:r>
              <a:rPr lang="en-US" sz="1200" dirty="0" err="1">
                <a:effectLst/>
                <a:latin typeface="Yu Gothic UI Light" panose="020B0300000000000000" pitchFamily="34" charset="-128"/>
                <a:ea typeface="Yu Gothic UI Light" panose="020B0300000000000000" pitchFamily="34" charset="-128"/>
                <a:cs typeface="Times New Roman" panose="02020603050405020304" pitchFamily="18" charset="0"/>
              </a:rPr>
              <a:t>Quandl</a:t>
            </a: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 </a:t>
            </a:r>
            <a:r>
              <a:rPr lang="en-US" sz="1200" u="sng" dirty="0">
                <a:solidFill>
                  <a:srgbClr val="0563C1"/>
                </a:solidFill>
                <a:effectLst/>
                <a:latin typeface="Yu Gothic UI Light" panose="020B0300000000000000" pitchFamily="34" charset="-128"/>
                <a:ea typeface="Yu Gothic UI Light" panose="020B0300000000000000" pitchFamily="34" charset="-128"/>
                <a:cs typeface="Times New Roman" panose="02020603050405020304" pitchFamily="18" charset="0"/>
                <a:hlinkClick r:id="rId8"/>
              </a:rPr>
              <a:t>HERE</a:t>
            </a: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 This approach adds considerable visibility on the impact of corporate actions typically omitted by other sources, and we feel best serves the OVTLYR community.</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600" dirty="0">
                <a:effectLst/>
                <a:latin typeface="Yu Gothic UI Light" panose="020B0300000000000000" pitchFamily="34" charset="-128"/>
                <a:ea typeface="Yu Gothic UI Light" panose="020B0300000000000000" pitchFamily="34" charset="-128"/>
                <a:cs typeface="Times New Roman" panose="02020603050405020304" pitchFamily="18" charset="0"/>
              </a:rPr>
              <a:t>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0" marR="0">
              <a:lnSpc>
                <a:spcPct val="107000"/>
              </a:lnSpc>
              <a:spcBef>
                <a:spcPts val="0"/>
              </a:spcBef>
              <a:spcAft>
                <a:spcPts val="0"/>
              </a:spcAft>
            </a:pPr>
            <a:r>
              <a:rPr lang="en-US" sz="1200" b="1" dirty="0">
                <a:effectLst/>
                <a:latin typeface="Yu Gothic UI Light" panose="020B0300000000000000" pitchFamily="34" charset="-128"/>
                <a:ea typeface="Yu Gothic UI Light" panose="020B0300000000000000" pitchFamily="34" charset="-128"/>
                <a:cs typeface="Times New Roman" panose="02020603050405020304" pitchFamily="18" charset="0"/>
              </a:rPr>
              <a:t>Why is Data Unavailable After a Stock Split?</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After a stock splits, we will temporarily take down the symbol to update our model and to avoid confusion. We are continually speeding up this process to reduce the amount of down time our members experience and appreciate your patience.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600" dirty="0">
                <a:effectLst/>
                <a:latin typeface="Yu Gothic UI Light" panose="020B0300000000000000" pitchFamily="34" charset="-128"/>
                <a:ea typeface="Yu Gothic UI Light" panose="020B0300000000000000" pitchFamily="34" charset="-128"/>
                <a:cs typeface="Times New Roman" panose="02020603050405020304" pitchFamily="18" charset="0"/>
              </a:rPr>
              <a:t>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0" marR="0">
              <a:lnSpc>
                <a:spcPct val="107000"/>
              </a:lnSpc>
              <a:spcBef>
                <a:spcPts val="0"/>
              </a:spcBef>
              <a:spcAft>
                <a:spcPts val="0"/>
              </a:spcAft>
            </a:pPr>
            <a:r>
              <a:rPr lang="en-US" sz="1200" b="1" dirty="0">
                <a:effectLst/>
                <a:latin typeface="Yu Gothic UI Light" panose="020B0300000000000000" pitchFamily="34" charset="-128"/>
                <a:ea typeface="Yu Gothic UI Light" panose="020B0300000000000000" pitchFamily="34" charset="-128"/>
                <a:cs typeface="Times New Roman" panose="02020603050405020304" pitchFamily="18" charset="0"/>
              </a:rPr>
              <a:t>Are there Certain Times when Data is Unavailable?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Data does not populate during routine daily updates (typically 10:00pm-12:00pm CST) and returns an “Unavailable” message. This is being addressed, and data current as of the previous day will be visible during the overnight processing period once complete. We apologize for any inconvenience. </a:t>
            </a:r>
            <a:endParaRPr lang="en-US" sz="1100" dirty="0">
              <a:latin typeface="Yu Gothic UI Light" panose="020B0300000000000000" pitchFamily="34" charset="-128"/>
              <a:ea typeface="Yu Gothic UI Light" panose="020B0300000000000000" pitchFamily="34" charset="-128"/>
              <a:cs typeface="Times New Roman" panose="02020603050405020304" pitchFamily="18" charset="0"/>
            </a:endParaRPr>
          </a:p>
        </p:txBody>
      </p:sp>
      <p:sp>
        <p:nvSpPr>
          <p:cNvPr id="4" name="TextBox 3">
            <a:extLst>
              <a:ext uri="{FF2B5EF4-FFF2-40B4-BE49-F238E27FC236}">
                <a16:creationId xmlns:a16="http://schemas.microsoft.com/office/drawing/2014/main" id="{3DB590F9-2F1A-41E9-8CED-68DC05C35A58}"/>
              </a:ext>
            </a:extLst>
          </p:cNvPr>
          <p:cNvSpPr txBox="1"/>
          <p:nvPr/>
        </p:nvSpPr>
        <p:spPr>
          <a:xfrm>
            <a:off x="-1" y="0"/>
            <a:ext cx="2190307" cy="461665"/>
          </a:xfrm>
          <a:prstGeom prst="rect">
            <a:avLst/>
          </a:prstGeom>
          <a:noFill/>
        </p:spPr>
        <p:txBody>
          <a:bodyPr wrap="square">
            <a:spAutoFit/>
          </a:bodyPr>
          <a:lstStyle/>
          <a:p>
            <a:r>
              <a:rPr lang="en-US" sz="2400" i="1" dirty="0">
                <a:solidFill>
                  <a:srgbClr val="FF0000"/>
                </a:solidFill>
                <a:latin typeface="+mj-lt"/>
                <a:ea typeface="Yu Gothic UI Light" panose="020B0300000000000000" pitchFamily="34" charset="-128"/>
              </a:rPr>
              <a:t>FAQs Continued</a:t>
            </a:r>
            <a:endParaRPr lang="en-US" i="1" dirty="0">
              <a:solidFill>
                <a:srgbClr val="FF0000"/>
              </a:solidFill>
              <a:latin typeface="+mj-lt"/>
              <a:ea typeface="Yu Gothic UI Light" panose="020B0300000000000000" pitchFamily="34" charset="-128"/>
            </a:endParaRPr>
          </a:p>
        </p:txBody>
      </p:sp>
    </p:spTree>
    <p:extLst>
      <p:ext uri="{BB962C8B-B14F-4D97-AF65-F5344CB8AC3E}">
        <p14:creationId xmlns:p14="http://schemas.microsoft.com/office/powerpoint/2010/main" val="4225261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3ED3B6-44CF-4535-99CD-CFEA0BADAB80}"/>
              </a:ext>
            </a:extLst>
          </p:cNvPr>
          <p:cNvSpPr txBox="1"/>
          <p:nvPr/>
        </p:nvSpPr>
        <p:spPr>
          <a:xfrm>
            <a:off x="0" y="461665"/>
            <a:ext cx="12192000" cy="2844433"/>
          </a:xfrm>
          <a:prstGeom prst="rect">
            <a:avLst/>
          </a:prstGeom>
          <a:noFill/>
          <a:ln w="12700">
            <a:solidFill>
              <a:schemeClr val="tx1"/>
            </a:solidFill>
          </a:ln>
        </p:spPr>
        <p:txBody>
          <a:bodyPr wrap="square">
            <a:spAutoFit/>
          </a:bodyPr>
          <a:lstStyle/>
          <a:p>
            <a:pPr marL="0" marR="0">
              <a:lnSpc>
                <a:spcPct val="107000"/>
              </a:lnSpc>
              <a:spcBef>
                <a:spcPts val="0"/>
              </a:spcBef>
              <a:spcAft>
                <a:spcPts val="0"/>
              </a:spcAft>
            </a:pPr>
            <a:r>
              <a:rPr lang="en-US" sz="1200" b="1" dirty="0">
                <a:effectLst/>
                <a:latin typeface="Yu Gothic UI Light" panose="020B0300000000000000" pitchFamily="34" charset="-128"/>
                <a:ea typeface="Yu Gothic UI Light" panose="020B0300000000000000" pitchFamily="34" charset="-128"/>
                <a:cs typeface="Times New Roman" panose="02020603050405020304" pitchFamily="18" charset="0"/>
              </a:rPr>
              <a:t>What Assets Does OVTLYR Cover?</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OVTLYR is continually training and adding new symbols to the coverage list (typically made available in bulk with major updates). Over 1,400 of the largest market cap, most liquid single-names are supported at present. Names are chosen according to the following criteria:</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Market capitalization (larger market caps receiving priority).</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Diverse data availability.</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Minimum longevity requirement.</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600" dirty="0">
                <a:effectLst/>
                <a:latin typeface="Yu Gothic UI Light" panose="020B0300000000000000" pitchFamily="34" charset="-128"/>
                <a:ea typeface="Yu Gothic UI Light" panose="020B0300000000000000" pitchFamily="34" charset="-128"/>
                <a:cs typeface="Times New Roman" panose="02020603050405020304" pitchFamily="18" charset="0"/>
              </a:rPr>
              <a:t>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It should be noted that assets failing to meet acceptable signal-to-noise ratio standards will be omitted from display.</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600" dirty="0">
                <a:effectLst/>
                <a:latin typeface="Yu Gothic UI Light" panose="020B0300000000000000" pitchFamily="34" charset="-128"/>
                <a:ea typeface="Yu Gothic UI Light" panose="020B0300000000000000" pitchFamily="34" charset="-128"/>
                <a:cs typeface="Times New Roman" panose="02020603050405020304" pitchFamily="18" charset="0"/>
              </a:rPr>
              <a:t>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The current complete coverage list is available </a:t>
            </a:r>
            <a:r>
              <a:rPr lang="en-US" sz="1200" u="sng" dirty="0">
                <a:solidFill>
                  <a:srgbClr val="0563C1"/>
                </a:solidFill>
                <a:effectLst/>
                <a:latin typeface="Yu Gothic UI Light" panose="020B0300000000000000" pitchFamily="34" charset="-128"/>
                <a:ea typeface="Yu Gothic UI Light" panose="020B0300000000000000" pitchFamily="34" charset="-128"/>
                <a:cs typeface="Times New Roman" panose="02020603050405020304" pitchFamily="18" charset="0"/>
                <a:hlinkClick r:id="rId2"/>
              </a:rPr>
              <a:t>HERE</a:t>
            </a: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600" dirty="0">
                <a:effectLst/>
                <a:latin typeface="Yu Gothic UI Light" panose="020B0300000000000000" pitchFamily="34" charset="-128"/>
                <a:ea typeface="Yu Gothic UI Light" panose="020B0300000000000000" pitchFamily="34" charset="-128"/>
                <a:cs typeface="Times New Roman" panose="02020603050405020304" pitchFamily="18" charset="0"/>
              </a:rPr>
              <a:t>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0" marR="0">
              <a:lnSpc>
                <a:spcPct val="107000"/>
              </a:lnSpc>
              <a:spcBef>
                <a:spcPts val="0"/>
              </a:spcBef>
              <a:spcAft>
                <a:spcPts val="0"/>
              </a:spcAft>
            </a:pPr>
            <a:r>
              <a:rPr lang="en-US" sz="1200" b="1" dirty="0">
                <a:effectLst/>
                <a:latin typeface="Yu Gothic UI Light" panose="020B0300000000000000" pitchFamily="34" charset="-128"/>
                <a:ea typeface="Yu Gothic UI Light" panose="020B0300000000000000" pitchFamily="34" charset="-128"/>
                <a:cs typeface="Times New Roman" panose="02020603050405020304" pitchFamily="18" charset="0"/>
              </a:rPr>
              <a:t>Why Can’t I Find ____ Stock?</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The decision was made to make OVTLYR publicly available before every symbol had been trained so that members could begin to learn how to leverage our data. This is one of the many reasons we are running the free pilot through 2021.</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600" dirty="0">
                <a:effectLst/>
                <a:latin typeface="Yu Gothic UI Light" panose="020B0300000000000000" pitchFamily="34" charset="-128"/>
                <a:ea typeface="Yu Gothic UI Light" panose="020B0300000000000000" pitchFamily="34" charset="-128"/>
                <a:cs typeface="Times New Roman" panose="02020603050405020304" pitchFamily="18" charset="0"/>
              </a:rPr>
              <a:t> </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a:p>
            <a:pPr marL="457200" marR="0">
              <a:lnSpc>
                <a:spcPct val="107000"/>
              </a:lnSpc>
              <a:spcBef>
                <a:spcPts val="0"/>
              </a:spcBef>
              <a:spcAft>
                <a:spcPts val="0"/>
              </a:spcAft>
            </a:pPr>
            <a:r>
              <a:rPr lang="en-US" sz="1200" dirty="0">
                <a:effectLst/>
                <a:latin typeface="Yu Gothic UI Light" panose="020B0300000000000000" pitchFamily="34" charset="-128"/>
                <a:ea typeface="Yu Gothic UI Light" panose="020B0300000000000000" pitchFamily="34" charset="-128"/>
                <a:cs typeface="Times New Roman" panose="02020603050405020304" pitchFamily="18" charset="0"/>
              </a:rPr>
              <a:t>Please note that assets which fail to meet minimum requirements for inclusion will be omitted until the requirements are met.</a:t>
            </a:r>
            <a:endParaRPr lang="en-US" sz="1100" dirty="0">
              <a:effectLst/>
              <a:latin typeface="Yu Gothic UI Light" panose="020B0300000000000000" pitchFamily="34" charset="-128"/>
              <a:ea typeface="Yu Gothic UI Light" panose="020B0300000000000000" pitchFamily="34" charset="-128"/>
              <a:cs typeface="Times New Roman" panose="02020603050405020304" pitchFamily="18" charset="0"/>
            </a:endParaRPr>
          </a:p>
        </p:txBody>
      </p:sp>
      <p:sp>
        <p:nvSpPr>
          <p:cNvPr id="4" name="TextBox 3">
            <a:extLst>
              <a:ext uri="{FF2B5EF4-FFF2-40B4-BE49-F238E27FC236}">
                <a16:creationId xmlns:a16="http://schemas.microsoft.com/office/drawing/2014/main" id="{3DB590F9-2F1A-41E9-8CED-68DC05C35A58}"/>
              </a:ext>
            </a:extLst>
          </p:cNvPr>
          <p:cNvSpPr txBox="1"/>
          <p:nvPr/>
        </p:nvSpPr>
        <p:spPr>
          <a:xfrm>
            <a:off x="-1" y="0"/>
            <a:ext cx="2190307" cy="461665"/>
          </a:xfrm>
          <a:prstGeom prst="rect">
            <a:avLst/>
          </a:prstGeom>
          <a:noFill/>
        </p:spPr>
        <p:txBody>
          <a:bodyPr wrap="square">
            <a:spAutoFit/>
          </a:bodyPr>
          <a:lstStyle/>
          <a:p>
            <a:r>
              <a:rPr lang="en-US" sz="2400" i="1" dirty="0">
                <a:solidFill>
                  <a:srgbClr val="FF0000"/>
                </a:solidFill>
                <a:latin typeface="+mj-lt"/>
                <a:ea typeface="Yu Gothic UI Light" panose="020B0300000000000000" pitchFamily="34" charset="-128"/>
              </a:rPr>
              <a:t>FAQs Continued</a:t>
            </a:r>
            <a:endParaRPr lang="en-US" i="1" dirty="0">
              <a:solidFill>
                <a:srgbClr val="FF0000"/>
              </a:solidFill>
              <a:latin typeface="+mj-lt"/>
              <a:ea typeface="Yu Gothic UI Light" panose="020B0300000000000000" pitchFamily="34" charset="-128"/>
            </a:endParaRPr>
          </a:p>
        </p:txBody>
      </p:sp>
    </p:spTree>
    <p:extLst>
      <p:ext uri="{BB962C8B-B14F-4D97-AF65-F5344CB8AC3E}">
        <p14:creationId xmlns:p14="http://schemas.microsoft.com/office/powerpoint/2010/main" val="15005429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TotalTime>
  <Words>1838</Words>
  <Application>Microsoft Office PowerPoint</Application>
  <PresentationFormat>Widescreen</PresentationFormat>
  <Paragraphs>150</Paragraphs>
  <Slides>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Yu Gothic UI Light</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Gorzycki</dc:creator>
  <cp:lastModifiedBy>Mark Gorzycki</cp:lastModifiedBy>
  <cp:revision>16</cp:revision>
  <dcterms:created xsi:type="dcterms:W3CDTF">2021-05-01T16:33:56Z</dcterms:created>
  <dcterms:modified xsi:type="dcterms:W3CDTF">2021-05-01T23:48:03Z</dcterms:modified>
</cp:coreProperties>
</file>